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89" r:id="rId2"/>
    <p:sldId id="390" r:id="rId3"/>
    <p:sldId id="420" r:id="rId4"/>
    <p:sldId id="422" r:id="rId5"/>
    <p:sldId id="423" r:id="rId6"/>
    <p:sldId id="424" r:id="rId7"/>
    <p:sldId id="425" r:id="rId8"/>
    <p:sldId id="426" r:id="rId9"/>
    <p:sldId id="427" r:id="rId10"/>
    <p:sldId id="428" r:id="rId11"/>
    <p:sldId id="429" r:id="rId12"/>
    <p:sldId id="430" r:id="rId13"/>
    <p:sldId id="431" r:id="rId14"/>
    <p:sldId id="432" r:id="rId15"/>
    <p:sldId id="433" r:id="rId16"/>
    <p:sldId id="434" r:id="rId17"/>
    <p:sldId id="435" r:id="rId18"/>
    <p:sldId id="436" r:id="rId19"/>
    <p:sldId id="437" r:id="rId20"/>
    <p:sldId id="438" r:id="rId21"/>
    <p:sldId id="439" r:id="rId22"/>
    <p:sldId id="440" r:id="rId23"/>
    <p:sldId id="441" r:id="rId24"/>
    <p:sldId id="442" r:id="rId25"/>
    <p:sldId id="443" r:id="rId26"/>
    <p:sldId id="444" r:id="rId27"/>
    <p:sldId id="445" r:id="rId28"/>
    <p:sldId id="446" r:id="rId29"/>
    <p:sldId id="451" r:id="rId30"/>
    <p:sldId id="450" r:id="rId31"/>
    <p:sldId id="452" r:id="rId32"/>
    <p:sldId id="453" r:id="rId33"/>
    <p:sldId id="454" r:id="rId34"/>
    <p:sldId id="456" r:id="rId35"/>
    <p:sldId id="455" r:id="rId36"/>
    <p:sldId id="457" r:id="rId37"/>
    <p:sldId id="458" r:id="rId38"/>
    <p:sldId id="459" r:id="rId39"/>
    <p:sldId id="460" r:id="rId40"/>
    <p:sldId id="461" r:id="rId41"/>
    <p:sldId id="462" r:id="rId42"/>
    <p:sldId id="463" r:id="rId43"/>
    <p:sldId id="464" r:id="rId44"/>
    <p:sldId id="447" r:id="rId45"/>
    <p:sldId id="448" r:id="rId46"/>
    <p:sldId id="449" r:id="rId47"/>
    <p:sldId id="408" r:id="rId48"/>
    <p:sldId id="409" r:id="rId49"/>
  </p:sldIdLst>
  <p:sldSz cx="9144000" cy="6858000" type="screen4x3"/>
  <p:notesSz cx="6858000" cy="9144000"/>
  <p:defaultTextStyle>
    <a:defPPr>
      <a:defRPr lang="zh-CN"/>
    </a:defPPr>
    <a:lvl1pPr algn="l" rtl="0" fontAlgn="base">
      <a:spcBef>
        <a:spcPct val="50000"/>
      </a:spcBef>
      <a:spcAft>
        <a:spcPct val="0"/>
      </a:spcAft>
      <a:defRPr sz="2400" kern="1200">
        <a:solidFill>
          <a:schemeClr val="tx1"/>
        </a:solidFill>
        <a:latin typeface="Times New Roman" pitchFamily="18" charset="0"/>
        <a:ea typeface="宋体" pitchFamily="2" charset="-122"/>
        <a:cs typeface="+mn-cs"/>
      </a:defRPr>
    </a:lvl1pPr>
    <a:lvl2pPr marL="457200" algn="l" rtl="0" fontAlgn="base">
      <a:spcBef>
        <a:spcPct val="50000"/>
      </a:spcBef>
      <a:spcAft>
        <a:spcPct val="0"/>
      </a:spcAft>
      <a:defRPr sz="2400" kern="1200">
        <a:solidFill>
          <a:schemeClr val="tx1"/>
        </a:solidFill>
        <a:latin typeface="Times New Roman" pitchFamily="18" charset="0"/>
        <a:ea typeface="宋体" pitchFamily="2" charset="-122"/>
        <a:cs typeface="+mn-cs"/>
      </a:defRPr>
    </a:lvl2pPr>
    <a:lvl3pPr marL="914400" algn="l" rtl="0" fontAlgn="base">
      <a:spcBef>
        <a:spcPct val="50000"/>
      </a:spcBef>
      <a:spcAft>
        <a:spcPct val="0"/>
      </a:spcAft>
      <a:defRPr sz="2400" kern="1200">
        <a:solidFill>
          <a:schemeClr val="tx1"/>
        </a:solidFill>
        <a:latin typeface="Times New Roman" pitchFamily="18" charset="0"/>
        <a:ea typeface="宋体" pitchFamily="2" charset="-122"/>
        <a:cs typeface="+mn-cs"/>
      </a:defRPr>
    </a:lvl3pPr>
    <a:lvl4pPr marL="1371600" algn="l" rtl="0" fontAlgn="base">
      <a:spcBef>
        <a:spcPct val="50000"/>
      </a:spcBef>
      <a:spcAft>
        <a:spcPct val="0"/>
      </a:spcAft>
      <a:defRPr sz="2400" kern="1200">
        <a:solidFill>
          <a:schemeClr val="tx1"/>
        </a:solidFill>
        <a:latin typeface="Times New Roman" pitchFamily="18" charset="0"/>
        <a:ea typeface="宋体" pitchFamily="2" charset="-122"/>
        <a:cs typeface="+mn-cs"/>
      </a:defRPr>
    </a:lvl4pPr>
    <a:lvl5pPr marL="1828800" algn="l" rtl="0" fontAlgn="base">
      <a:spcBef>
        <a:spcPct val="50000"/>
      </a:spcBef>
      <a:spcAft>
        <a:spcPct val="0"/>
      </a:spcAft>
      <a:defRPr sz="2400" kern="1200">
        <a:solidFill>
          <a:schemeClr val="tx1"/>
        </a:solidFill>
        <a:latin typeface="Times New Roman" pitchFamily="18" charset="0"/>
        <a:ea typeface="宋体" pitchFamily="2" charset="-122"/>
        <a:cs typeface="+mn-cs"/>
      </a:defRPr>
    </a:lvl5pPr>
    <a:lvl6pPr marL="2286000" algn="l" defTabSz="914400" rtl="0" eaLnBrk="1" latinLnBrk="0" hangingPunct="1">
      <a:defRPr sz="2400" kern="1200">
        <a:solidFill>
          <a:schemeClr val="tx1"/>
        </a:solidFill>
        <a:latin typeface="Times New Roman" pitchFamily="18" charset="0"/>
        <a:ea typeface="宋体" pitchFamily="2" charset="-122"/>
        <a:cs typeface="+mn-cs"/>
      </a:defRPr>
    </a:lvl6pPr>
    <a:lvl7pPr marL="2743200" algn="l" defTabSz="914400" rtl="0" eaLnBrk="1" latinLnBrk="0" hangingPunct="1">
      <a:defRPr sz="2400" kern="1200">
        <a:solidFill>
          <a:schemeClr val="tx1"/>
        </a:solidFill>
        <a:latin typeface="Times New Roman" pitchFamily="18" charset="0"/>
        <a:ea typeface="宋体" pitchFamily="2" charset="-122"/>
        <a:cs typeface="+mn-cs"/>
      </a:defRPr>
    </a:lvl7pPr>
    <a:lvl8pPr marL="3200400" algn="l" defTabSz="914400" rtl="0" eaLnBrk="1" latinLnBrk="0" hangingPunct="1">
      <a:defRPr sz="2400" kern="1200">
        <a:solidFill>
          <a:schemeClr val="tx1"/>
        </a:solidFill>
        <a:latin typeface="Times New Roman" pitchFamily="18" charset="0"/>
        <a:ea typeface="宋体" pitchFamily="2" charset="-122"/>
        <a:cs typeface="+mn-cs"/>
      </a:defRPr>
    </a:lvl8pPr>
    <a:lvl9pPr marL="3657600" algn="l" defTabSz="914400" rtl="0" eaLnBrk="1" latinLnBrk="0" hangingPunct="1">
      <a:defRPr sz="24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F2FF79"/>
    <a:srgbClr val="EEF088"/>
    <a:srgbClr val="0033CC"/>
    <a:srgbClr val="336600"/>
    <a:srgbClr val="008000"/>
    <a:srgbClr val="6DB0DB"/>
    <a:srgbClr val="0042A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6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2.wmf"/><Relationship Id="rId7" Type="http://schemas.openxmlformats.org/officeDocument/2006/relationships/image" Target="../media/image36.wmf"/><Relationship Id="rId2" Type="http://schemas.openxmlformats.org/officeDocument/2006/relationships/image" Target="../media/image31.wmf"/><Relationship Id="rId1" Type="http://schemas.openxmlformats.org/officeDocument/2006/relationships/image" Target="../media/image27.wmf"/><Relationship Id="rId6" Type="http://schemas.openxmlformats.org/officeDocument/2006/relationships/image" Target="../media/image35.wmf"/><Relationship Id="rId5" Type="http://schemas.openxmlformats.org/officeDocument/2006/relationships/image" Target="../media/image34.wmf"/><Relationship Id="rId4" Type="http://schemas.openxmlformats.org/officeDocument/2006/relationships/image" Target="../media/image3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27.wmf"/><Relationship Id="rId4"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 Id="rId4" Type="http://schemas.openxmlformats.org/officeDocument/2006/relationships/image" Target="../media/image4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5" Type="http://schemas.openxmlformats.org/officeDocument/2006/relationships/image" Target="../media/image59.wmf"/><Relationship Id="rId4" Type="http://schemas.openxmlformats.org/officeDocument/2006/relationships/image" Target="../media/image58.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8C81941-C9A2-425D-A568-2BA1D73B0DA8}"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7B289FD-31C8-4C4F-89B6-BEBC1344396F}"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D175DFE-7DB1-41DC-A593-6BDDC780EDF4}"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29D984F1-11C7-426C-BF00-986D503F793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0137AF1-37DF-44EA-9DD0-91D0254BC035}"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69FECB4-8FA6-4C0B-912E-1C8E84F6D878}"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3B62764B-5736-4E84-B0FF-C2CC8BD0FF1B}"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AD6C22AA-3DD7-4A28-A3A6-8A8C073DE31B}"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D884F7BB-EB0C-47B8-96B5-8A363966DB9E}"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4A7CBCC-6039-44FF-811A-BC0E7FBC2F59}"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D5B8CE4-0D01-475D-9C40-EC8E0CE913EA}"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49A96CE-BA2B-4B8B-9FFD-586A0DA4CE86}"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mn-lt"/>
              </a:defRPr>
            </a:lvl1pPr>
          </a:lstStyle>
          <a:p>
            <a:pPr>
              <a:defRPr/>
            </a:pPr>
            <a:fld id="{7FE3DC83-7DDF-49A3-8571-190B50EF1116}"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oleObject" Target="../embeddings/oleObject3.bin"/><Relationship Id="rId7"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oleObject" Target="../embeddings/oleObject10.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oleObject" Target="../embeddings/oleObject17.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oleObject" Target="../embeddings/oleObject19.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xml"/><Relationship Id="rId1" Type="http://schemas.openxmlformats.org/officeDocument/2006/relationships/vmlDrawing" Target="../drawings/vmlDrawing10.vml"/><Relationship Id="rId4" Type="http://schemas.openxmlformats.org/officeDocument/2006/relationships/oleObject" Target="../embeddings/oleObject25.bin"/></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oleObject" Target="../embeddings/oleObject26.bin"/><Relationship Id="rId7"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oleObject" Target="../embeddings/oleObject29.bin"/><Relationship Id="rId5" Type="http://schemas.openxmlformats.org/officeDocument/2006/relationships/oleObject" Target="../embeddings/oleObject28.bin"/><Relationship Id="rId4" Type="http://schemas.openxmlformats.org/officeDocument/2006/relationships/oleObject" Target="../embeddings/oleObject27.bin"/><Relationship Id="rId9" Type="http://schemas.openxmlformats.org/officeDocument/2006/relationships/oleObject" Target="../embeddings/oleObject32.bin"/></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oleObject" Target="../embeddings/oleObject36.bin"/><Relationship Id="rId5" Type="http://schemas.openxmlformats.org/officeDocument/2006/relationships/oleObject" Target="../embeddings/oleObject35.bin"/><Relationship Id="rId4" Type="http://schemas.openxmlformats.org/officeDocument/2006/relationships/oleObject" Target="../embeddings/oleObject34.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oleObject" Target="../embeddings/oleObject40.bin"/><Relationship Id="rId5" Type="http://schemas.openxmlformats.org/officeDocument/2006/relationships/oleObject" Target="../embeddings/oleObject39.bin"/><Relationship Id="rId4" Type="http://schemas.openxmlformats.org/officeDocument/2006/relationships/oleObject" Target="../embeddings/oleObject38.bin"/></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xml"/><Relationship Id="rId1" Type="http://schemas.openxmlformats.org/officeDocument/2006/relationships/vmlDrawing" Target="../drawings/vmlDrawing14.vml"/><Relationship Id="rId4" Type="http://schemas.openxmlformats.org/officeDocument/2006/relationships/oleObject" Target="../embeddings/oleObject42.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1.xml"/><Relationship Id="rId1" Type="http://schemas.openxmlformats.org/officeDocument/2006/relationships/vmlDrawing" Target="../drawings/vmlDrawing15.vml"/><Relationship Id="rId5" Type="http://schemas.openxmlformats.org/officeDocument/2006/relationships/image" Target="../media/image50.png"/><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oleObject" Target="../embeddings/oleObject46.bin"/><Relationship Id="rId5" Type="http://schemas.openxmlformats.org/officeDocument/2006/relationships/oleObject" Target="../embeddings/oleObject45.bin"/><Relationship Id="rId4" Type="http://schemas.openxmlformats.org/officeDocument/2006/relationships/oleObject" Target="../embeddings/oleObject44.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47.bin"/><Relationship Id="rId7" Type="http://schemas.openxmlformats.org/officeDocument/2006/relationships/oleObject" Target="../embeddings/oleObject51.bin"/><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oleObject" Target="../embeddings/oleObject50.bin"/><Relationship Id="rId5" Type="http://schemas.openxmlformats.org/officeDocument/2006/relationships/oleObject" Target="../embeddings/oleObject49.bin"/><Relationship Id="rId4" Type="http://schemas.openxmlformats.org/officeDocument/2006/relationships/oleObject" Target="../embeddings/oleObject48.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1.xml"/><Relationship Id="rId1" Type="http://schemas.openxmlformats.org/officeDocument/2006/relationships/vmlDrawing" Target="../drawings/vmlDrawing18.v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680BE0B7-A46F-45C7-97E0-923871219935}" type="slidenum">
              <a:rPr lang="en-US" altLang="zh-CN" sz="800">
                <a:solidFill>
                  <a:schemeClr val="bg1"/>
                </a:solidFill>
              </a:rPr>
              <a:pPr algn="r"/>
              <a:t>1</a:t>
            </a:fld>
            <a:r>
              <a:rPr lang="en-US" altLang="zh-CN" sz="800">
                <a:solidFill>
                  <a:schemeClr val="bg1"/>
                </a:solidFill>
              </a:rPr>
              <a:t> ]</a:t>
            </a:r>
          </a:p>
        </p:txBody>
      </p:sp>
      <p:sp>
        <p:nvSpPr>
          <p:cNvPr id="2051" name="Text Box 14"/>
          <p:cNvSpPr txBox="1">
            <a:spLocks noChangeArrowheads="1"/>
          </p:cNvSpPr>
          <p:nvPr/>
        </p:nvSpPr>
        <p:spPr bwMode="auto">
          <a:xfrm>
            <a:off x="395288" y="80803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a:t>
            </a:r>
            <a:r>
              <a:rPr lang="zh-CN" altLang="en-US" dirty="0" smtClean="0">
                <a:latin typeface="楷体_GB2312" pitchFamily="49" charset="-122"/>
                <a:ea typeface="楷体_GB2312" pitchFamily="49" charset="-122"/>
              </a:rPr>
              <a:t> 概率与概率分布</a:t>
            </a:r>
            <a:endParaRPr lang="zh-CN" altLang="en-US" dirty="0">
              <a:latin typeface="楷体_GB2312" pitchFamily="49" charset="-122"/>
              <a:ea typeface="楷体_GB2312" pitchFamily="49" charset="-122"/>
            </a:endParaRPr>
          </a:p>
        </p:txBody>
      </p:sp>
      <p:sp>
        <p:nvSpPr>
          <p:cNvPr id="2052" name="Text Box 20"/>
          <p:cNvSpPr txBox="1">
            <a:spLocks noChangeArrowheads="1"/>
          </p:cNvSpPr>
          <p:nvPr/>
        </p:nvSpPr>
        <p:spPr bwMode="auto">
          <a:xfrm>
            <a:off x="250825" y="1239838"/>
            <a:ext cx="8569325" cy="457200"/>
          </a:xfrm>
          <a:prstGeom prst="rect">
            <a:avLst/>
          </a:prstGeom>
          <a:noFill/>
          <a:ln w="9525" algn="ctr">
            <a:noFill/>
            <a:miter lim="800000"/>
            <a:headEnd/>
            <a:tailEnd/>
          </a:ln>
        </p:spPr>
        <p:txBody>
          <a:bodyPr>
            <a:spAutoFit/>
          </a:bodyPr>
          <a:lstStyle/>
          <a:p>
            <a:pPr algn="ctr"/>
            <a:r>
              <a:rPr lang="en-US" altLang="zh-CN" b="1" i="1" dirty="0">
                <a:solidFill>
                  <a:srgbClr val="008000"/>
                </a:solidFill>
                <a:ea typeface="楷体_GB2312" pitchFamily="49" charset="-122"/>
              </a:rPr>
              <a:t>Chapter </a:t>
            </a:r>
            <a:r>
              <a:rPr lang="en-US" altLang="zh-CN" b="1" i="1" dirty="0" smtClean="0">
                <a:solidFill>
                  <a:srgbClr val="008000"/>
                </a:solidFill>
                <a:ea typeface="楷体_GB2312" pitchFamily="49" charset="-122"/>
              </a:rPr>
              <a:t>5 </a:t>
            </a:r>
            <a:r>
              <a:rPr lang="en-US" altLang="zh-CN" b="1" i="1" dirty="0" smtClean="0">
                <a:solidFill>
                  <a:srgbClr val="008000"/>
                </a:solidFill>
              </a:rPr>
              <a:t>Probability and </a:t>
            </a:r>
            <a:r>
              <a:rPr lang="en-US" altLang="zh-CN" b="1" i="1" dirty="0" smtClean="0">
                <a:solidFill>
                  <a:srgbClr val="008000"/>
                </a:solidFill>
              </a:rPr>
              <a:t>Probability Distributions</a:t>
            </a:r>
            <a:endParaRPr lang="en-US" altLang="zh-CN" b="1" i="1" dirty="0">
              <a:solidFill>
                <a:srgbClr val="008000"/>
              </a:solidFill>
            </a:endParaRPr>
          </a:p>
        </p:txBody>
      </p:sp>
      <p:sp>
        <p:nvSpPr>
          <p:cNvPr id="2053" name="Text Box 25"/>
          <p:cNvSpPr txBox="1">
            <a:spLocks noChangeArrowheads="1"/>
          </p:cNvSpPr>
          <p:nvPr/>
        </p:nvSpPr>
        <p:spPr bwMode="auto">
          <a:xfrm>
            <a:off x="466725" y="1997075"/>
            <a:ext cx="8208963" cy="4893647"/>
          </a:xfrm>
          <a:prstGeom prst="rect">
            <a:avLst/>
          </a:prstGeom>
          <a:noFill/>
          <a:ln w="9525" algn="ctr">
            <a:noFill/>
            <a:miter lim="800000"/>
            <a:headEnd/>
            <a:tailEnd/>
          </a:ln>
        </p:spPr>
        <p:txBody>
          <a:bodyPr>
            <a:spAutoFit/>
          </a:bodyPr>
          <a:lstStyle/>
          <a:p>
            <a:r>
              <a:rPr lang="zh-CN" altLang="en-US" dirty="0">
                <a:ea typeface="楷体_GB2312" pitchFamily="49" charset="-122"/>
              </a:rPr>
              <a:t>主要内容：</a:t>
            </a:r>
            <a:endParaRPr lang="en-US" altLang="zh-CN" dirty="0">
              <a:ea typeface="楷体_GB2312" pitchFamily="49" charset="-122"/>
            </a:endParaRPr>
          </a:p>
          <a:p>
            <a:r>
              <a:rPr lang="en-US" altLang="zh-CN" sz="2300" dirty="0" smtClean="0">
                <a:latin typeface="+mn-ea"/>
                <a:ea typeface="+mn-ea"/>
              </a:rPr>
              <a:t>5.1 </a:t>
            </a:r>
            <a:r>
              <a:rPr lang="zh-CN" altLang="en-US" sz="2300" dirty="0" smtClean="0">
                <a:latin typeface="+mn-ea"/>
                <a:ea typeface="+mn-ea"/>
              </a:rPr>
              <a:t>事件与概率</a:t>
            </a:r>
            <a:endParaRPr lang="en-US" altLang="zh-CN" sz="2300" dirty="0">
              <a:latin typeface="+mn-ea"/>
              <a:ea typeface="+mn-ea"/>
            </a:endParaRPr>
          </a:p>
          <a:p>
            <a:r>
              <a:rPr lang="en-US" altLang="zh-CN" sz="2300" dirty="0" smtClean="0">
                <a:latin typeface="+mn-ea"/>
                <a:ea typeface="+mn-ea"/>
              </a:rPr>
              <a:t>5.2 </a:t>
            </a:r>
            <a:r>
              <a:rPr lang="zh-CN" altLang="en-US" sz="2300" dirty="0" smtClean="0">
                <a:latin typeface="+mn-ea"/>
                <a:ea typeface="+mn-ea"/>
              </a:rPr>
              <a:t>概率的基本性质</a:t>
            </a:r>
            <a:endParaRPr lang="en-US" altLang="zh-CN" sz="2300" dirty="0">
              <a:latin typeface="+mn-ea"/>
              <a:ea typeface="+mn-ea"/>
            </a:endParaRPr>
          </a:p>
          <a:p>
            <a:r>
              <a:rPr lang="en-US" altLang="zh-CN" sz="2300" dirty="0" smtClean="0">
                <a:latin typeface="+mn-ea"/>
                <a:ea typeface="+mn-ea"/>
              </a:rPr>
              <a:t>5.3 </a:t>
            </a:r>
            <a:r>
              <a:rPr lang="zh-CN" altLang="en-US" sz="2300" dirty="0" smtClean="0">
                <a:latin typeface="+mn-ea"/>
                <a:ea typeface="+mn-ea"/>
              </a:rPr>
              <a:t>条件概率与乘法公式</a:t>
            </a:r>
            <a:endParaRPr lang="en-US" altLang="zh-CN" sz="2300" dirty="0">
              <a:latin typeface="+mn-ea"/>
              <a:ea typeface="+mn-ea"/>
            </a:endParaRPr>
          </a:p>
          <a:p>
            <a:r>
              <a:rPr lang="en-US" altLang="zh-CN" sz="2300" dirty="0" smtClean="0">
                <a:latin typeface="+mn-ea"/>
                <a:ea typeface="+mn-ea"/>
              </a:rPr>
              <a:t>5.4 </a:t>
            </a:r>
            <a:r>
              <a:rPr lang="zh-CN" altLang="en-US" sz="2300" dirty="0" smtClean="0">
                <a:latin typeface="+mn-ea"/>
                <a:ea typeface="+mn-ea"/>
              </a:rPr>
              <a:t>全概率公式与贝叶斯公式</a:t>
            </a:r>
            <a:endParaRPr lang="en-US" altLang="zh-CN" sz="2300" dirty="0">
              <a:latin typeface="+mn-ea"/>
              <a:ea typeface="+mn-ea"/>
            </a:endParaRPr>
          </a:p>
          <a:p>
            <a:r>
              <a:rPr lang="en-US" altLang="zh-CN" sz="2300" dirty="0" smtClean="0">
                <a:latin typeface="+mn-ea"/>
                <a:ea typeface="+mn-ea"/>
              </a:rPr>
              <a:t>5.5 </a:t>
            </a:r>
            <a:r>
              <a:rPr lang="zh-CN" altLang="en-US" sz="2300" dirty="0" smtClean="0">
                <a:latin typeface="+mn-ea"/>
                <a:ea typeface="+mn-ea"/>
              </a:rPr>
              <a:t>随机变量及其分布函数</a:t>
            </a:r>
            <a:endParaRPr lang="en-US" altLang="zh-CN" sz="2300" dirty="0" smtClean="0">
              <a:latin typeface="+mn-ea"/>
              <a:ea typeface="+mn-ea"/>
            </a:endParaRPr>
          </a:p>
          <a:p>
            <a:r>
              <a:rPr lang="en-US" altLang="zh-CN" sz="2300" dirty="0" smtClean="0">
                <a:latin typeface="+mn-ea"/>
                <a:ea typeface="+mn-ea"/>
              </a:rPr>
              <a:t>5.6 </a:t>
            </a:r>
            <a:r>
              <a:rPr lang="zh-CN" altLang="en-US" sz="2300" dirty="0" smtClean="0">
                <a:latin typeface="+mn-ea"/>
                <a:ea typeface="+mn-ea"/>
              </a:rPr>
              <a:t>离散型随机变量</a:t>
            </a:r>
            <a:endParaRPr lang="en-US" altLang="zh-CN" sz="2300" dirty="0" smtClean="0">
              <a:latin typeface="+mn-ea"/>
              <a:ea typeface="+mn-ea"/>
            </a:endParaRPr>
          </a:p>
          <a:p>
            <a:r>
              <a:rPr lang="en-US" altLang="zh-CN" sz="2300" dirty="0" smtClean="0">
                <a:latin typeface="+mn-ea"/>
                <a:ea typeface="+mn-ea"/>
              </a:rPr>
              <a:t>5.7 </a:t>
            </a:r>
            <a:r>
              <a:rPr lang="zh-CN" altLang="en-US" sz="2300" dirty="0" smtClean="0">
                <a:latin typeface="+mn-ea"/>
                <a:ea typeface="+mn-ea"/>
              </a:rPr>
              <a:t>连续性随机变量</a:t>
            </a:r>
            <a:endParaRPr lang="en-US" altLang="zh-CN" sz="2300" dirty="0" smtClean="0">
              <a:latin typeface="+mn-ea"/>
              <a:ea typeface="+mn-ea"/>
            </a:endParaRPr>
          </a:p>
          <a:p>
            <a:r>
              <a:rPr lang="en-US" altLang="zh-CN" sz="2300" dirty="0" smtClean="0">
                <a:latin typeface="+mn-ea"/>
                <a:ea typeface="+mn-ea"/>
              </a:rPr>
              <a:t>5.8 </a:t>
            </a:r>
            <a:r>
              <a:rPr lang="zh-CN" altLang="en-US" sz="2300" dirty="0" smtClean="0">
                <a:latin typeface="+mn-ea"/>
                <a:ea typeface="+mn-ea"/>
              </a:rPr>
              <a:t>期望与方差</a:t>
            </a:r>
            <a:endParaRPr lang="en-US" altLang="zh-CN" sz="2300" dirty="0">
              <a:latin typeface="+mn-ea"/>
              <a:ea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10</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5.2 </a:t>
            </a:r>
            <a:r>
              <a:rPr lang="zh-CN" altLang="zh-CN" dirty="0" smtClean="0"/>
              <a:t>概率的基本性质</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2 Basic </a:t>
            </a:r>
            <a:r>
              <a:rPr lang="en-US" altLang="zh-CN" b="1" i="1" dirty="0" smtClean="0">
                <a:solidFill>
                  <a:srgbClr val="008000"/>
                </a:solidFill>
                <a:latin typeface="楷体_GB2312" pitchFamily="49" charset="-122"/>
                <a:ea typeface="楷体_GB2312" pitchFamily="49" charset="-122"/>
              </a:rPr>
              <a:t>Properties </a:t>
            </a:r>
            <a:r>
              <a:rPr lang="en-US" altLang="zh-CN" b="1" i="1" dirty="0" smtClean="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5.2.1 </a:t>
            </a:r>
            <a:r>
              <a:rPr lang="zh-CN" altLang="zh-CN" dirty="0" smtClean="0"/>
              <a:t>事件的关系与运算</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847207"/>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互斥事件</a:t>
            </a:r>
          </a:p>
          <a:p>
            <a:r>
              <a:rPr lang="en-US" altLang="zh-CN" sz="2000" dirty="0" smtClean="0"/>
              <a:t>       </a:t>
            </a:r>
            <a:r>
              <a:rPr lang="zh-CN" altLang="zh-CN" sz="2000" dirty="0" smtClean="0"/>
              <a:t>给定两个事件</a:t>
            </a:r>
            <a:r>
              <a:rPr lang="en-US" altLang="zh-CN" sz="2000" i="1" dirty="0" smtClean="0"/>
              <a:t>A</a:t>
            </a:r>
            <a:r>
              <a:rPr lang="zh-CN" altLang="zh-CN" sz="2000" dirty="0" smtClean="0"/>
              <a:t>与</a:t>
            </a:r>
            <a:r>
              <a:rPr lang="en-US" altLang="zh-CN" sz="2000" i="1" dirty="0" smtClean="0"/>
              <a:t>B</a:t>
            </a:r>
            <a:r>
              <a:rPr lang="zh-CN" altLang="zh-CN" sz="2000" dirty="0" smtClean="0"/>
              <a:t>，如果</a:t>
            </a:r>
            <a:r>
              <a:rPr lang="en-US" altLang="zh-CN" sz="2000" i="1" dirty="0" smtClean="0"/>
              <a:t>AB</a:t>
            </a:r>
            <a:r>
              <a:rPr lang="zh-CN" altLang="zh-CN" sz="2000" dirty="0" smtClean="0"/>
              <a:t>＝</a:t>
            </a:r>
            <a:r>
              <a:rPr lang="en-US" altLang="zh-CN" sz="2000" dirty="0" smtClean="0"/>
              <a:t> </a:t>
            </a:r>
            <a:r>
              <a:rPr lang="zh-CN" altLang="zh-CN" sz="2000" dirty="0" smtClean="0"/>
              <a:t>，则称事件</a:t>
            </a:r>
            <a:r>
              <a:rPr lang="en-US" altLang="zh-CN" sz="2000" i="1" dirty="0" smtClean="0"/>
              <a:t>A</a:t>
            </a:r>
            <a:r>
              <a:rPr lang="zh-CN" altLang="zh-CN" sz="2000" dirty="0" smtClean="0"/>
              <a:t>与</a:t>
            </a:r>
            <a:r>
              <a:rPr lang="en-US" altLang="zh-CN" sz="2000" i="1" dirty="0" smtClean="0"/>
              <a:t>B</a:t>
            </a:r>
            <a:r>
              <a:rPr lang="zh-CN" altLang="zh-CN" sz="2000" dirty="0" smtClean="0"/>
              <a:t>互斥</a:t>
            </a:r>
            <a:r>
              <a:rPr lang="en-US" altLang="zh-CN" sz="2000" dirty="0" smtClean="0"/>
              <a:t>(Mutually Exclusive Events)</a:t>
            </a:r>
            <a:r>
              <a:rPr lang="zh-CN" altLang="zh-CN" sz="2000" dirty="0" smtClean="0"/>
              <a:t>。其直观形象如图</a:t>
            </a:r>
            <a:r>
              <a:rPr lang="en-US" altLang="zh-CN" sz="2000" dirty="0" smtClean="0"/>
              <a:t>5</a:t>
            </a:r>
            <a:r>
              <a:rPr lang="zh-CN" altLang="zh-CN" sz="2000" dirty="0" smtClean="0"/>
              <a:t>－</a:t>
            </a:r>
            <a:r>
              <a:rPr lang="en-US" altLang="zh-CN" sz="2000" dirty="0" smtClean="0"/>
              <a:t>3</a:t>
            </a:r>
            <a:r>
              <a:rPr lang="zh-CN" altLang="zh-CN" sz="2000" dirty="0" smtClean="0"/>
              <a:t>所示：</a:t>
            </a:r>
          </a:p>
          <a:p>
            <a:endParaRPr lang="en-US" altLang="zh-CN" sz="2000" dirty="0" smtClean="0"/>
          </a:p>
          <a:p>
            <a:endParaRPr lang="en-US" altLang="zh-CN" sz="2000" dirty="0" smtClean="0"/>
          </a:p>
          <a:p>
            <a:endParaRPr lang="en-US" altLang="zh-CN" sz="2000" dirty="0" smtClean="0"/>
          </a:p>
          <a:p>
            <a:pPr algn="ctr"/>
            <a:r>
              <a:rPr lang="zh-CN" altLang="zh-CN" sz="2000" dirty="0" smtClean="0"/>
              <a:t/>
            </a:r>
            <a:br>
              <a:rPr lang="zh-CN" altLang="zh-CN" sz="2000" dirty="0" smtClean="0"/>
            </a:br>
            <a:r>
              <a:rPr lang="zh-CN" altLang="zh-CN" sz="2000" dirty="0" smtClean="0"/>
              <a:t>图</a:t>
            </a:r>
            <a:r>
              <a:rPr lang="en-US" altLang="zh-CN" sz="2000" dirty="0" smtClean="0"/>
              <a:t>5</a:t>
            </a:r>
            <a:r>
              <a:rPr lang="zh-CN" altLang="zh-CN" sz="2000" dirty="0" smtClean="0"/>
              <a:t>－</a:t>
            </a:r>
            <a:r>
              <a:rPr lang="en-US" altLang="zh-CN" sz="2000" dirty="0" smtClean="0"/>
              <a:t>3  </a:t>
            </a:r>
            <a:r>
              <a:rPr lang="zh-CN" altLang="zh-CN" sz="2000" dirty="0" smtClean="0"/>
              <a:t>互斥事件</a:t>
            </a:r>
          </a:p>
          <a:p>
            <a:r>
              <a:rPr lang="en-US" altLang="zh-CN" sz="2000" dirty="0" smtClean="0"/>
              <a:t>        </a:t>
            </a:r>
            <a:r>
              <a:rPr lang="zh-CN" altLang="zh-CN" sz="2000" dirty="0" smtClean="0"/>
              <a:t>两个事件</a:t>
            </a:r>
            <a:r>
              <a:rPr lang="en-US" altLang="zh-CN" sz="2000" i="1" dirty="0" smtClean="0"/>
              <a:t>A</a:t>
            </a:r>
            <a:r>
              <a:rPr lang="zh-CN" altLang="zh-CN" sz="2000" dirty="0" smtClean="0"/>
              <a:t>与</a:t>
            </a:r>
            <a:r>
              <a:rPr lang="en-US" altLang="zh-CN" sz="2000" i="1" dirty="0" smtClean="0"/>
              <a:t>B</a:t>
            </a:r>
            <a:r>
              <a:rPr lang="zh-CN" altLang="zh-CN" sz="2000" dirty="0" smtClean="0"/>
              <a:t>互斥的含义是事件</a:t>
            </a:r>
            <a:r>
              <a:rPr lang="en-US" altLang="zh-CN" sz="2000" i="1" dirty="0" smtClean="0"/>
              <a:t>A</a:t>
            </a:r>
            <a:r>
              <a:rPr lang="zh-CN" altLang="zh-CN" sz="2000" dirty="0" smtClean="0"/>
              <a:t>与</a:t>
            </a:r>
            <a:r>
              <a:rPr lang="en-US" altLang="zh-CN" sz="2000" i="1" dirty="0" smtClean="0"/>
              <a:t>B</a:t>
            </a:r>
            <a:r>
              <a:rPr lang="zh-CN" altLang="zh-CN" sz="2000" dirty="0" smtClean="0"/>
              <a:t>不能同时发生。</a:t>
            </a:r>
            <a:endParaRPr lang="zh-CN" altLang="zh-CN" sz="2000" dirty="0"/>
          </a:p>
        </p:txBody>
      </p:sp>
      <p:pic>
        <p:nvPicPr>
          <p:cNvPr id="2" name="Picture 2"/>
          <p:cNvPicPr>
            <a:picLocks noChangeAspect="1" noChangeArrowheads="1"/>
          </p:cNvPicPr>
          <p:nvPr/>
        </p:nvPicPr>
        <p:blipFill>
          <a:blip r:embed="rId2" cstate="print"/>
          <a:srcRect/>
          <a:stretch>
            <a:fillRect/>
          </a:stretch>
        </p:blipFill>
        <p:spPr bwMode="auto">
          <a:xfrm>
            <a:off x="2987780" y="3835920"/>
            <a:ext cx="2824187" cy="16813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11</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5.2 </a:t>
            </a:r>
            <a:r>
              <a:rPr lang="zh-CN" altLang="zh-CN" dirty="0" smtClean="0"/>
              <a:t>概率的基本性质</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2 Basic </a:t>
            </a:r>
            <a:r>
              <a:rPr lang="en-US" altLang="zh-CN" b="1" i="1" dirty="0" smtClean="0">
                <a:solidFill>
                  <a:srgbClr val="008000"/>
                </a:solidFill>
                <a:latin typeface="楷体_GB2312" pitchFamily="49" charset="-122"/>
                <a:ea typeface="楷体_GB2312" pitchFamily="49" charset="-122"/>
              </a:rPr>
              <a:t>Properties </a:t>
            </a:r>
            <a:r>
              <a:rPr lang="en-US" altLang="zh-CN" b="1" i="1" dirty="0" smtClean="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5.2.1 </a:t>
            </a:r>
            <a:r>
              <a:rPr lang="zh-CN" altLang="zh-CN" dirty="0" smtClean="0"/>
              <a:t>事件的关系与运算</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4154984"/>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4.</a:t>
            </a:r>
            <a:r>
              <a:rPr lang="zh-CN" altLang="zh-CN" dirty="0" smtClean="0">
                <a:effectLst>
                  <a:outerShdw blurRad="38100" dist="38100" dir="2700000" algn="tl">
                    <a:srgbClr val="000000">
                      <a:alpha val="43137"/>
                    </a:srgbClr>
                  </a:outerShdw>
                </a:effectLst>
                <a:ea typeface="楷体_GB2312"/>
              </a:rPr>
              <a:t>逆事件</a:t>
            </a:r>
          </a:p>
          <a:p>
            <a:r>
              <a:rPr lang="en-US" altLang="zh-CN" sz="2000" dirty="0" smtClean="0"/>
              <a:t>        </a:t>
            </a:r>
            <a:r>
              <a:rPr lang="zh-CN" altLang="zh-CN" sz="2000" dirty="0" smtClean="0"/>
              <a:t>给定一个事件</a:t>
            </a:r>
            <a:r>
              <a:rPr lang="en-US" altLang="zh-CN" sz="2000" i="1" dirty="0" smtClean="0"/>
              <a:t>A</a:t>
            </a:r>
            <a:r>
              <a:rPr lang="zh-CN" altLang="zh-CN" sz="2000" dirty="0" smtClean="0"/>
              <a:t>，由所有不属于</a:t>
            </a:r>
            <a:r>
              <a:rPr lang="en-US" altLang="zh-CN" sz="2000" i="1" dirty="0" smtClean="0"/>
              <a:t>A</a:t>
            </a:r>
            <a:r>
              <a:rPr lang="zh-CN" altLang="zh-CN" sz="2000" dirty="0" smtClean="0"/>
              <a:t>的样本点构成的集合称为事件</a:t>
            </a:r>
            <a:r>
              <a:rPr lang="en-US" altLang="zh-CN" sz="2000" i="1" dirty="0" smtClean="0"/>
              <a:t>A</a:t>
            </a:r>
            <a:r>
              <a:rPr lang="zh-CN" altLang="zh-CN" sz="2000" dirty="0" smtClean="0"/>
              <a:t>的逆事件</a:t>
            </a:r>
            <a:r>
              <a:rPr lang="en-US" altLang="zh-CN" sz="2000" dirty="0" smtClean="0"/>
              <a:t>(</a:t>
            </a:r>
            <a:r>
              <a:rPr lang="en-US" altLang="zh-CN" sz="2000" i="1" dirty="0" smtClean="0"/>
              <a:t>C</a:t>
            </a:r>
            <a:r>
              <a:rPr lang="en-US" altLang="zh-CN" sz="2000" dirty="0" smtClean="0"/>
              <a:t>omplement of Event </a:t>
            </a:r>
            <a:r>
              <a:rPr lang="en-US" altLang="zh-CN" sz="2000" i="1" dirty="0" smtClean="0"/>
              <a:t>A</a:t>
            </a:r>
            <a:r>
              <a:rPr lang="en-US" altLang="zh-CN" sz="2000" dirty="0" smtClean="0"/>
              <a:t>)</a:t>
            </a:r>
            <a:r>
              <a:rPr lang="zh-CN" altLang="zh-CN" sz="2000" dirty="0" smtClean="0"/>
              <a:t>，记作</a:t>
            </a:r>
            <a:r>
              <a:rPr lang="en-US" altLang="zh-CN" sz="2000" i="1" dirty="0" smtClean="0"/>
              <a:t>A </a:t>
            </a:r>
            <a:r>
              <a:rPr lang="en-US" altLang="zh-CN" sz="2000" i="1" baseline="30000" dirty="0" smtClean="0"/>
              <a:t>C</a:t>
            </a:r>
            <a:r>
              <a:rPr lang="zh-CN" altLang="zh-CN" sz="2000" dirty="0" smtClean="0"/>
              <a:t>。此时，称</a:t>
            </a:r>
            <a:r>
              <a:rPr lang="en-US" altLang="zh-CN" sz="2000" i="1" dirty="0" smtClean="0"/>
              <a:t>A</a:t>
            </a:r>
            <a:r>
              <a:rPr lang="zh-CN" altLang="zh-CN" sz="2000" dirty="0" smtClean="0"/>
              <a:t>与</a:t>
            </a:r>
            <a:r>
              <a:rPr lang="en-US" altLang="zh-CN" sz="2000" dirty="0" smtClean="0"/>
              <a:t> </a:t>
            </a:r>
            <a:r>
              <a:rPr lang="en-US" altLang="zh-CN" sz="2000" i="1" dirty="0" smtClean="0"/>
              <a:t>A </a:t>
            </a:r>
            <a:r>
              <a:rPr lang="en-US" altLang="zh-CN" sz="2000" i="1" baseline="30000" dirty="0" smtClean="0"/>
              <a:t>C</a:t>
            </a:r>
            <a:r>
              <a:rPr lang="zh-CN" altLang="zh-CN" sz="2000" dirty="0" smtClean="0"/>
              <a:t>互为逆事件。其直观形象如图</a:t>
            </a:r>
            <a:r>
              <a:rPr lang="en-US" altLang="zh-CN" sz="2000" dirty="0" smtClean="0"/>
              <a:t>5</a:t>
            </a:r>
            <a:r>
              <a:rPr lang="zh-CN" altLang="zh-CN" sz="2000" dirty="0" smtClean="0"/>
              <a:t>－</a:t>
            </a:r>
            <a:r>
              <a:rPr lang="en-US" altLang="zh-CN" sz="2000" dirty="0" smtClean="0"/>
              <a:t>4</a:t>
            </a:r>
            <a:r>
              <a:rPr lang="zh-CN" altLang="zh-CN" sz="2000" dirty="0" smtClean="0"/>
              <a:t>所示：</a:t>
            </a:r>
          </a:p>
          <a:p>
            <a:endParaRPr lang="en-US" altLang="zh-CN" sz="2000" dirty="0" smtClean="0"/>
          </a:p>
          <a:p>
            <a:endParaRPr lang="en-US" altLang="zh-CN" sz="2000" dirty="0" smtClean="0"/>
          </a:p>
          <a:p>
            <a:pPr algn="ctr"/>
            <a:r>
              <a:rPr lang="zh-CN" altLang="zh-CN" sz="2000" dirty="0" smtClean="0"/>
              <a:t/>
            </a:r>
            <a:br>
              <a:rPr lang="zh-CN" altLang="zh-CN" sz="2000" dirty="0" smtClean="0"/>
            </a:br>
            <a:r>
              <a:rPr lang="zh-CN" altLang="zh-CN" sz="2000" dirty="0" smtClean="0"/>
              <a:t>图</a:t>
            </a:r>
            <a:r>
              <a:rPr lang="en-US" altLang="zh-CN" sz="2000" dirty="0" smtClean="0"/>
              <a:t>5</a:t>
            </a:r>
            <a:r>
              <a:rPr lang="zh-CN" altLang="zh-CN" sz="2000" dirty="0" smtClean="0"/>
              <a:t>－</a:t>
            </a:r>
            <a:r>
              <a:rPr lang="en-US" altLang="zh-CN" sz="2000" dirty="0" smtClean="0"/>
              <a:t>4  </a:t>
            </a:r>
            <a:r>
              <a:rPr lang="zh-CN" altLang="zh-CN" sz="2000" dirty="0" smtClean="0"/>
              <a:t>逆事件</a:t>
            </a:r>
          </a:p>
          <a:p>
            <a:r>
              <a:rPr lang="en-US" altLang="zh-CN" sz="2000" dirty="0" smtClean="0"/>
              <a:t>        </a:t>
            </a:r>
            <a:r>
              <a:rPr lang="zh-CN" altLang="zh-CN" sz="2000" dirty="0" smtClean="0"/>
              <a:t>阴影部分为</a:t>
            </a:r>
            <a:r>
              <a:rPr lang="en-US" altLang="zh-CN" sz="2000" i="1" dirty="0" smtClean="0"/>
              <a:t>A </a:t>
            </a:r>
            <a:r>
              <a:rPr lang="en-US" altLang="zh-CN" sz="2000" i="1" baseline="30000" dirty="0" smtClean="0"/>
              <a:t>C</a:t>
            </a:r>
            <a:r>
              <a:rPr lang="en-US" altLang="zh-CN" sz="2000" dirty="0" smtClean="0"/>
              <a:t> </a:t>
            </a:r>
            <a:r>
              <a:rPr lang="zh-CN" altLang="zh-CN" sz="2000" dirty="0" smtClean="0"/>
              <a:t>。逆事件</a:t>
            </a:r>
            <a:r>
              <a:rPr lang="en-US" altLang="zh-CN" sz="2000" i="1" dirty="0" smtClean="0"/>
              <a:t>A </a:t>
            </a:r>
            <a:r>
              <a:rPr lang="en-US" altLang="zh-CN" sz="2000" i="1" baseline="30000" dirty="0" smtClean="0"/>
              <a:t>C</a:t>
            </a:r>
            <a:r>
              <a:rPr lang="en-US" altLang="zh-CN" sz="2000" dirty="0" smtClean="0"/>
              <a:t> </a:t>
            </a:r>
            <a:r>
              <a:rPr lang="zh-CN" altLang="zh-CN" sz="2000" dirty="0" smtClean="0"/>
              <a:t>的含义是事件</a:t>
            </a:r>
            <a:r>
              <a:rPr lang="en-US" altLang="zh-CN" sz="2000" i="1" dirty="0" smtClean="0"/>
              <a:t>A</a:t>
            </a:r>
            <a:r>
              <a:rPr lang="zh-CN" altLang="zh-CN" sz="2000" dirty="0" smtClean="0"/>
              <a:t>不发生。互逆的两个事件一定互斥；反之，互斥的两个事件则不一定互逆。</a:t>
            </a:r>
            <a:endParaRPr lang="zh-CN" altLang="zh-CN" sz="2000" dirty="0"/>
          </a:p>
        </p:txBody>
      </p:sp>
      <p:pic>
        <p:nvPicPr>
          <p:cNvPr id="4098" name="Picture 2"/>
          <p:cNvPicPr>
            <a:picLocks noChangeAspect="1" noChangeArrowheads="1"/>
          </p:cNvPicPr>
          <p:nvPr/>
        </p:nvPicPr>
        <p:blipFill>
          <a:blip r:embed="rId2" cstate="print"/>
          <a:srcRect/>
          <a:stretch>
            <a:fillRect/>
          </a:stretch>
        </p:blipFill>
        <p:spPr bwMode="auto">
          <a:xfrm>
            <a:off x="3095795" y="3933070"/>
            <a:ext cx="3240450" cy="144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5.2 </a:t>
            </a:r>
            <a:r>
              <a:rPr lang="zh-CN" altLang="zh-CN" dirty="0" smtClean="0"/>
              <a:t>概率的基本性质</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2 Basic </a:t>
            </a:r>
            <a:r>
              <a:rPr lang="en-US" altLang="zh-CN" b="1" i="1" dirty="0" smtClean="0">
                <a:solidFill>
                  <a:srgbClr val="008000"/>
                </a:solidFill>
                <a:latin typeface="楷体_GB2312" pitchFamily="49" charset="-122"/>
                <a:ea typeface="楷体_GB2312" pitchFamily="49" charset="-122"/>
              </a:rPr>
              <a:t>Properties </a:t>
            </a:r>
            <a:r>
              <a:rPr lang="en-US" altLang="zh-CN" b="1" i="1" dirty="0" smtClean="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5.2.1 </a:t>
            </a:r>
            <a:r>
              <a:rPr lang="zh-CN" altLang="zh-CN" dirty="0" smtClean="0"/>
              <a:t>事件的关系与运算</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539430"/>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5.</a:t>
            </a:r>
            <a:r>
              <a:rPr lang="zh-CN" altLang="zh-CN" dirty="0" smtClean="0">
                <a:effectLst>
                  <a:outerShdw blurRad="38100" dist="38100" dir="2700000" algn="tl">
                    <a:srgbClr val="000000">
                      <a:alpha val="43137"/>
                    </a:srgbClr>
                  </a:outerShdw>
                </a:effectLst>
                <a:ea typeface="楷体_GB2312"/>
              </a:rPr>
              <a:t>差事件</a:t>
            </a:r>
          </a:p>
          <a:p>
            <a:r>
              <a:rPr lang="en-US" altLang="zh-CN" sz="2000" dirty="0" smtClean="0"/>
              <a:t>        </a:t>
            </a:r>
            <a:r>
              <a:rPr lang="zh-CN" altLang="zh-CN" sz="2000" dirty="0" smtClean="0"/>
              <a:t>给定两个事件</a:t>
            </a:r>
            <a:r>
              <a:rPr lang="en-US" altLang="zh-CN" sz="2000" i="1" dirty="0" smtClean="0"/>
              <a:t>A</a:t>
            </a:r>
            <a:r>
              <a:rPr lang="zh-CN" altLang="zh-CN" sz="2000" dirty="0" smtClean="0"/>
              <a:t>与</a:t>
            </a:r>
            <a:r>
              <a:rPr lang="en-US" altLang="zh-CN" sz="2000" i="1" dirty="0" smtClean="0"/>
              <a:t>B</a:t>
            </a:r>
            <a:r>
              <a:rPr lang="zh-CN" altLang="zh-CN" sz="2000" dirty="0" smtClean="0"/>
              <a:t>，由属于</a:t>
            </a:r>
            <a:r>
              <a:rPr lang="en-US" altLang="zh-CN" sz="2000" i="1" dirty="0" smtClean="0"/>
              <a:t>A</a:t>
            </a:r>
            <a:r>
              <a:rPr lang="zh-CN" altLang="zh-CN" sz="2000" dirty="0" smtClean="0"/>
              <a:t>但不属于</a:t>
            </a:r>
            <a:r>
              <a:rPr lang="en-US" altLang="zh-CN" sz="2000" i="1" dirty="0" smtClean="0"/>
              <a:t>B</a:t>
            </a:r>
            <a:r>
              <a:rPr lang="zh-CN" altLang="zh-CN" sz="2000" dirty="0" smtClean="0"/>
              <a:t>的样本点构成的集合称为事件</a:t>
            </a:r>
            <a:r>
              <a:rPr lang="en-US" altLang="zh-CN" sz="2000" i="1" dirty="0" smtClean="0"/>
              <a:t>A</a:t>
            </a:r>
            <a:r>
              <a:rPr lang="zh-CN" altLang="zh-CN" sz="2000" dirty="0" smtClean="0"/>
              <a:t>与</a:t>
            </a:r>
            <a:r>
              <a:rPr lang="en-US" altLang="zh-CN" sz="2000" i="1" dirty="0" smtClean="0"/>
              <a:t>B</a:t>
            </a:r>
            <a:r>
              <a:rPr lang="zh-CN" altLang="zh-CN" sz="2000" dirty="0" smtClean="0"/>
              <a:t>的差</a:t>
            </a:r>
            <a:r>
              <a:rPr lang="en-US" altLang="zh-CN" sz="2000" dirty="0" smtClean="0"/>
              <a:t>(Difference of </a:t>
            </a:r>
            <a:r>
              <a:rPr lang="en-US" altLang="zh-CN" sz="2000" i="1" dirty="0" smtClean="0"/>
              <a:t>A</a:t>
            </a:r>
            <a:r>
              <a:rPr lang="en-US" altLang="zh-CN" sz="2000" dirty="0" smtClean="0"/>
              <a:t> and </a:t>
            </a:r>
            <a:r>
              <a:rPr lang="en-US" altLang="zh-CN" sz="2000" i="1" dirty="0" smtClean="0"/>
              <a:t>B</a:t>
            </a:r>
            <a:r>
              <a:rPr lang="en-US" altLang="zh-CN" sz="2000" dirty="0" smtClean="0"/>
              <a:t>)</a:t>
            </a:r>
            <a:r>
              <a:rPr lang="zh-CN" altLang="zh-CN" sz="2000" dirty="0" smtClean="0"/>
              <a:t>，记作</a:t>
            </a:r>
            <a:r>
              <a:rPr lang="en-US" altLang="zh-CN" sz="2000" i="1" dirty="0" smtClean="0"/>
              <a:t>A</a:t>
            </a:r>
            <a:r>
              <a:rPr lang="en-US" altLang="zh-CN" sz="2000" dirty="0" smtClean="0"/>
              <a:t>-</a:t>
            </a:r>
            <a:r>
              <a:rPr lang="en-US" altLang="zh-CN" sz="2000" i="1" dirty="0" smtClean="0"/>
              <a:t>B</a:t>
            </a:r>
            <a:r>
              <a:rPr lang="zh-CN" altLang="zh-CN" sz="2000" dirty="0" smtClean="0"/>
              <a:t>。其直观形象如图</a:t>
            </a:r>
            <a:r>
              <a:rPr lang="en-US" altLang="zh-CN" sz="2000" dirty="0" smtClean="0"/>
              <a:t>5</a:t>
            </a:r>
            <a:r>
              <a:rPr lang="zh-CN" altLang="zh-CN" sz="2000" dirty="0" smtClean="0"/>
              <a:t>－</a:t>
            </a:r>
            <a:r>
              <a:rPr lang="en-US" altLang="zh-CN" sz="2000" dirty="0" smtClean="0"/>
              <a:t>5</a:t>
            </a:r>
            <a:r>
              <a:rPr lang="zh-CN" altLang="zh-CN" sz="2000" dirty="0" smtClean="0"/>
              <a:t>所示： </a:t>
            </a:r>
            <a:r>
              <a:rPr lang="en-US" altLang="zh-CN" sz="2000" dirty="0" smtClean="0"/>
              <a:t> </a:t>
            </a:r>
            <a:endParaRPr lang="zh-CN" altLang="zh-CN" sz="2000" dirty="0" smtClean="0"/>
          </a:p>
          <a:p>
            <a:r>
              <a:rPr lang="en-US" altLang="zh-CN" sz="2000" dirty="0" smtClean="0"/>
              <a:t> </a:t>
            </a:r>
            <a:endParaRPr lang="zh-CN" altLang="zh-CN" sz="2000" dirty="0" smtClean="0"/>
          </a:p>
          <a:p>
            <a:r>
              <a:rPr lang="en-US" altLang="zh-CN" sz="2000" dirty="0" smtClean="0"/>
              <a:t> </a:t>
            </a:r>
            <a:endParaRPr lang="zh-CN" altLang="zh-CN" sz="2000" dirty="0" smtClean="0"/>
          </a:p>
          <a:p>
            <a:r>
              <a:rPr lang="en-US" altLang="zh-CN" sz="2000" dirty="0" smtClean="0"/>
              <a:t> </a:t>
            </a:r>
          </a:p>
          <a:p>
            <a:endParaRPr lang="zh-CN" altLang="zh-CN" sz="2000" dirty="0" smtClean="0"/>
          </a:p>
          <a:p>
            <a:pPr algn="ctr"/>
            <a:r>
              <a:rPr lang="zh-CN" altLang="zh-CN" sz="2000" dirty="0" smtClean="0"/>
              <a:t>图</a:t>
            </a:r>
            <a:r>
              <a:rPr lang="en-US" altLang="zh-CN" sz="2000" dirty="0" smtClean="0"/>
              <a:t>5</a:t>
            </a:r>
            <a:r>
              <a:rPr lang="zh-CN" altLang="zh-CN" sz="2000" dirty="0" smtClean="0"/>
              <a:t>－</a:t>
            </a:r>
            <a:r>
              <a:rPr lang="en-US" altLang="zh-CN" sz="2000" dirty="0" smtClean="0"/>
              <a:t>5 </a:t>
            </a:r>
            <a:r>
              <a:rPr lang="zh-CN" altLang="zh-CN" sz="2000" dirty="0" smtClean="0"/>
              <a:t>差事件</a:t>
            </a:r>
            <a:endParaRPr lang="zh-CN" altLang="zh-CN" sz="2000" dirty="0"/>
          </a:p>
        </p:txBody>
      </p:sp>
      <p:pic>
        <p:nvPicPr>
          <p:cNvPr id="5122" name="Picture 2"/>
          <p:cNvPicPr>
            <a:picLocks noChangeAspect="1" noChangeArrowheads="1"/>
          </p:cNvPicPr>
          <p:nvPr/>
        </p:nvPicPr>
        <p:blipFill>
          <a:blip r:embed="rId2" cstate="print"/>
          <a:srcRect l="2222" t="4762" r="2222" b="4762"/>
          <a:stretch>
            <a:fillRect/>
          </a:stretch>
        </p:blipFill>
        <p:spPr bwMode="auto">
          <a:xfrm>
            <a:off x="2839970" y="3933070"/>
            <a:ext cx="3748310" cy="1656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13</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5.2 </a:t>
            </a:r>
            <a:r>
              <a:rPr lang="zh-CN" altLang="zh-CN" dirty="0" smtClean="0"/>
              <a:t>概率的基本性质</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2 Basic </a:t>
            </a:r>
            <a:r>
              <a:rPr lang="en-US" altLang="zh-CN" b="1" i="1" dirty="0" smtClean="0">
                <a:solidFill>
                  <a:srgbClr val="008000"/>
                </a:solidFill>
                <a:latin typeface="楷体_GB2312" pitchFamily="49" charset="-122"/>
                <a:ea typeface="楷体_GB2312" pitchFamily="49" charset="-122"/>
              </a:rPr>
              <a:t>Properties </a:t>
            </a:r>
            <a:r>
              <a:rPr lang="en-US" altLang="zh-CN" b="1" i="1" dirty="0" smtClean="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5.2.2 </a:t>
            </a:r>
            <a:r>
              <a:rPr lang="zh-CN" altLang="zh-CN" dirty="0" smtClean="0"/>
              <a:t>概率的基本性质</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939540"/>
          </a:xfrm>
          <a:prstGeom prst="rect">
            <a:avLst/>
          </a:prstGeom>
          <a:noFill/>
          <a:ln w="9525" algn="ctr">
            <a:noFill/>
            <a:miter lim="800000"/>
            <a:headEnd/>
            <a:tailEnd/>
          </a:ln>
          <a:effectLst/>
        </p:spPr>
        <p:txBody>
          <a:bodyPr>
            <a:spAutoFit/>
          </a:bodyPr>
          <a:lstStyle/>
          <a:p>
            <a:r>
              <a:rPr lang="zh-CN" altLang="zh-CN" sz="2000" b="1" dirty="0" smtClean="0"/>
              <a:t>性质</a:t>
            </a:r>
            <a:r>
              <a:rPr lang="en-US" altLang="zh-CN" sz="2000" b="1" dirty="0" smtClean="0"/>
              <a:t>1</a:t>
            </a:r>
            <a:r>
              <a:rPr lang="en-US" altLang="zh-CN" sz="2000" dirty="0" smtClean="0"/>
              <a:t>  </a:t>
            </a:r>
            <a:r>
              <a:rPr lang="zh-CN" altLang="zh-CN" sz="2000" dirty="0" smtClean="0"/>
              <a:t>必然事件的概率为</a:t>
            </a:r>
            <a:r>
              <a:rPr lang="en-US" altLang="zh-CN" sz="2000" dirty="0" smtClean="0"/>
              <a:t>1</a:t>
            </a:r>
            <a:r>
              <a:rPr lang="zh-CN" altLang="zh-CN" sz="2000" dirty="0" smtClean="0"/>
              <a:t>，即</a:t>
            </a:r>
            <a:r>
              <a:rPr lang="en-US" altLang="zh-CN" sz="2000" dirty="0" smtClean="0"/>
              <a:t>  </a:t>
            </a:r>
            <a:r>
              <a:rPr lang="en-US" altLang="zh-CN" sz="2000" i="1" dirty="0" smtClean="0"/>
              <a:t> P</a:t>
            </a:r>
            <a:r>
              <a:rPr lang="en-US" altLang="zh-CN" sz="2000" dirty="0" smtClean="0"/>
              <a:t>(</a:t>
            </a:r>
            <a:r>
              <a:rPr lang="en-US" altLang="zh-CN" sz="2000" i="1" dirty="0" smtClean="0"/>
              <a:t>S</a:t>
            </a:r>
            <a:r>
              <a:rPr lang="en-US" altLang="zh-CN" sz="2000" dirty="0" smtClean="0"/>
              <a:t>)=1                                          (5.3)</a:t>
            </a:r>
            <a:endParaRPr lang="zh-CN" altLang="zh-CN" sz="2000" dirty="0" smtClean="0"/>
          </a:p>
          <a:p>
            <a:r>
              <a:rPr lang="zh-CN" altLang="zh-CN" sz="2000" b="1" dirty="0" smtClean="0"/>
              <a:t>性质</a:t>
            </a:r>
            <a:r>
              <a:rPr lang="en-US" altLang="zh-CN" sz="2000" b="1" dirty="0" smtClean="0"/>
              <a:t>2</a:t>
            </a:r>
            <a:r>
              <a:rPr lang="en-US" altLang="zh-CN" sz="2000" dirty="0" smtClean="0"/>
              <a:t>  </a:t>
            </a:r>
            <a:r>
              <a:rPr lang="zh-CN" altLang="zh-CN" sz="2000" dirty="0" smtClean="0"/>
              <a:t>不可能事件的概率为</a:t>
            </a:r>
            <a:r>
              <a:rPr lang="en-US" altLang="zh-CN" sz="2000" dirty="0" smtClean="0"/>
              <a:t>0</a:t>
            </a:r>
            <a:r>
              <a:rPr lang="zh-CN" altLang="zh-CN" sz="2000" dirty="0" smtClean="0"/>
              <a:t>，即</a:t>
            </a:r>
            <a:r>
              <a:rPr lang="en-US" altLang="zh-CN" sz="2000" dirty="0" smtClean="0"/>
              <a:t> </a:t>
            </a:r>
            <a:r>
              <a:rPr lang="en-US" altLang="zh-CN" sz="2000" i="1" dirty="0" smtClean="0"/>
              <a:t>P</a:t>
            </a:r>
            <a:r>
              <a:rPr lang="en-US" altLang="zh-CN" sz="2000" dirty="0" smtClean="0"/>
              <a:t>( </a:t>
            </a:r>
            <a:r>
              <a:rPr lang="az-Cyrl-AZ" altLang="zh-CN" sz="2000" dirty="0" smtClean="0">
                <a:latin typeface="Times New Roman"/>
                <a:cs typeface="Times New Roman"/>
              </a:rPr>
              <a:t>Ф</a:t>
            </a:r>
            <a:r>
              <a:rPr lang="en-US" altLang="zh-CN" sz="2000" dirty="0" smtClean="0"/>
              <a:t>)=0                                      (5.4)</a:t>
            </a:r>
            <a:endParaRPr lang="zh-CN" altLang="zh-CN" sz="2000" dirty="0" smtClean="0"/>
          </a:p>
          <a:p>
            <a:r>
              <a:rPr lang="zh-CN" altLang="zh-CN" sz="2000" b="1" dirty="0" smtClean="0"/>
              <a:t>性质</a:t>
            </a:r>
            <a:r>
              <a:rPr lang="en-US" altLang="zh-CN" sz="2000" b="1" dirty="0" smtClean="0"/>
              <a:t>3</a:t>
            </a:r>
            <a:r>
              <a:rPr lang="en-US" altLang="zh-CN" sz="2000" dirty="0" smtClean="0"/>
              <a:t> </a:t>
            </a:r>
            <a:r>
              <a:rPr lang="zh-CN" altLang="zh-CN" sz="2000" dirty="0" smtClean="0"/>
              <a:t>若事件</a:t>
            </a:r>
            <a:r>
              <a:rPr lang="en-US" altLang="zh-CN" sz="2000" i="1" dirty="0" smtClean="0"/>
              <a:t>A</a:t>
            </a:r>
            <a:r>
              <a:rPr lang="zh-CN" altLang="zh-CN" sz="2000" dirty="0" smtClean="0"/>
              <a:t>与</a:t>
            </a:r>
            <a:r>
              <a:rPr lang="en-US" altLang="zh-CN" sz="2000" i="1" dirty="0" smtClean="0"/>
              <a:t>B</a:t>
            </a:r>
            <a:r>
              <a:rPr lang="zh-CN" altLang="zh-CN" sz="2000" dirty="0" smtClean="0"/>
              <a:t>互斥，则</a:t>
            </a:r>
            <a:r>
              <a:rPr lang="en-US" altLang="zh-CN" sz="2000" dirty="0" smtClean="0"/>
              <a:t>  </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P</a:t>
            </a:r>
            <a:r>
              <a:rPr lang="en-US" altLang="zh-CN" sz="2000" dirty="0" smtClean="0"/>
              <a:t>(</a:t>
            </a:r>
            <a:r>
              <a:rPr lang="en-US" altLang="zh-CN" sz="2000" i="1" dirty="0" smtClean="0"/>
              <a:t>B</a:t>
            </a:r>
            <a:r>
              <a:rPr lang="en-US" altLang="zh-CN" sz="2000" dirty="0" smtClean="0"/>
              <a:t>)                             (5.5)</a:t>
            </a:r>
            <a:endParaRPr lang="zh-CN" altLang="zh-CN" sz="2000" dirty="0" smtClean="0"/>
          </a:p>
          <a:p>
            <a:r>
              <a:rPr lang="zh-CN" altLang="zh-CN" sz="2000" dirty="0" smtClean="0"/>
              <a:t>这一性质称为概率的加法公式。</a:t>
            </a:r>
          </a:p>
          <a:p>
            <a:r>
              <a:rPr lang="zh-CN" altLang="zh-CN" sz="2000" b="1" dirty="0" smtClean="0"/>
              <a:t>性质</a:t>
            </a:r>
            <a:r>
              <a:rPr lang="en-US" altLang="zh-CN" sz="2000" b="1" dirty="0" smtClean="0"/>
              <a:t>4</a:t>
            </a:r>
            <a:r>
              <a:rPr lang="en-US" altLang="zh-CN" sz="2000" dirty="0" smtClean="0"/>
              <a:t> </a:t>
            </a:r>
            <a:r>
              <a:rPr lang="zh-CN" altLang="zh-CN" sz="2000" dirty="0" smtClean="0"/>
              <a:t>设</a:t>
            </a:r>
            <a:r>
              <a:rPr lang="en-US" altLang="zh-CN" sz="2000" i="1" dirty="0" smtClean="0"/>
              <a:t>A</a:t>
            </a:r>
            <a:r>
              <a:rPr lang="zh-CN" altLang="zh-CN" sz="2000" dirty="0" smtClean="0"/>
              <a:t>为任一事件，则</a:t>
            </a:r>
            <a:r>
              <a:rPr lang="en-US" altLang="zh-CN" sz="2000" dirty="0" smtClean="0"/>
              <a:t>  </a:t>
            </a:r>
            <a:r>
              <a:rPr lang="en-US" altLang="zh-CN" sz="2000" i="1" dirty="0" smtClean="0"/>
              <a:t>P</a:t>
            </a:r>
            <a:r>
              <a:rPr lang="en-US" altLang="zh-CN" sz="2000" dirty="0" smtClean="0"/>
              <a:t>(</a:t>
            </a:r>
            <a:r>
              <a:rPr lang="en-US" altLang="zh-CN" sz="2000" i="1" dirty="0" smtClean="0"/>
              <a:t>A</a:t>
            </a:r>
            <a:r>
              <a:rPr lang="en-US" altLang="zh-CN" sz="2000" dirty="0" smtClean="0"/>
              <a:t>)=1-</a:t>
            </a:r>
            <a:r>
              <a:rPr lang="en-US" altLang="zh-CN" sz="2000" i="1" dirty="0" smtClean="0"/>
              <a:t>P</a:t>
            </a:r>
            <a:r>
              <a:rPr lang="en-US" altLang="zh-CN" sz="2000" dirty="0" smtClean="0"/>
              <a:t>(</a:t>
            </a:r>
            <a:r>
              <a:rPr lang="en-US" altLang="zh-CN" sz="2000" i="1" dirty="0" smtClean="0"/>
              <a:t>AC</a:t>
            </a:r>
            <a:r>
              <a:rPr lang="en-US" altLang="zh-CN" sz="2000" dirty="0" smtClean="0"/>
              <a:t>)                                        (5.6)</a:t>
            </a:r>
            <a:endParaRPr lang="zh-CN" altLang="zh-CN" sz="2000" dirty="0" smtClean="0"/>
          </a:p>
          <a:p>
            <a:r>
              <a:rPr lang="zh-CN" altLang="zh-CN" sz="2000" dirty="0" smtClean="0"/>
              <a:t>这一性质表明，如果已知某一事件的逆事件的概率，可以利用（</a:t>
            </a:r>
            <a:r>
              <a:rPr lang="en-US" altLang="zh-CN" sz="2000" dirty="0" smtClean="0"/>
              <a:t>5.6</a:t>
            </a:r>
            <a:r>
              <a:rPr lang="zh-CN" altLang="zh-CN" sz="2000" dirty="0" smtClean="0"/>
              <a:t>）式求出此事件的概率，这在解决实际问题时常常很有用。</a:t>
            </a:r>
            <a:endParaRPr lang="en-US" altLang="zh-CN" sz="2000" dirty="0" smtClean="0"/>
          </a:p>
          <a:p>
            <a:r>
              <a:rPr lang="zh-CN" altLang="zh-CN" sz="2000" b="1" dirty="0" smtClean="0"/>
              <a:t>性质</a:t>
            </a:r>
            <a:r>
              <a:rPr lang="en-US" altLang="zh-CN" sz="2000" b="1" dirty="0" smtClean="0"/>
              <a:t>5</a:t>
            </a:r>
            <a:r>
              <a:rPr lang="en-US" altLang="zh-CN" sz="2000" dirty="0" smtClean="0"/>
              <a:t> </a:t>
            </a:r>
            <a:r>
              <a:rPr lang="zh-CN" altLang="zh-CN" sz="2000" dirty="0" smtClean="0"/>
              <a:t>设</a:t>
            </a:r>
            <a:r>
              <a:rPr lang="en-US" altLang="zh-CN" sz="2000" i="1" dirty="0" smtClean="0"/>
              <a:t>A</a:t>
            </a:r>
            <a:r>
              <a:rPr lang="zh-CN" altLang="zh-CN" sz="2000" dirty="0" smtClean="0"/>
              <a:t>，</a:t>
            </a:r>
            <a:r>
              <a:rPr lang="en-US" altLang="zh-CN" sz="2000" i="1" dirty="0" smtClean="0"/>
              <a:t>B</a:t>
            </a:r>
            <a:r>
              <a:rPr lang="zh-CN" altLang="zh-CN" sz="2000" dirty="0" smtClean="0"/>
              <a:t>是任意两个事件，则</a:t>
            </a:r>
            <a:r>
              <a:rPr lang="en-US" altLang="zh-CN" sz="2000" dirty="0" smtClean="0"/>
              <a:t> </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P</a:t>
            </a:r>
            <a:r>
              <a:rPr lang="en-US" altLang="zh-CN" sz="2000" dirty="0" smtClean="0"/>
              <a: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AB</a:t>
            </a:r>
            <a:r>
              <a:rPr lang="en-US" altLang="zh-CN" sz="2000" dirty="0" smtClean="0"/>
              <a:t>)      (5.7)</a:t>
            </a:r>
            <a:endParaRPr lang="zh-CN" altLang="zh-CN" sz="2000" dirty="0" smtClean="0"/>
          </a:p>
          <a:p>
            <a:r>
              <a:rPr lang="zh-CN" altLang="zh-CN" sz="2000" dirty="0" smtClean="0"/>
              <a:t>这一性质称为概率的广义加法公式</a:t>
            </a:r>
            <a:r>
              <a:rPr lang="en-US" altLang="zh-CN" sz="2000" dirty="0" smtClean="0"/>
              <a:t>(Addition Law)</a:t>
            </a:r>
            <a:r>
              <a:rPr lang="zh-CN" altLang="zh-CN" sz="2000" dirty="0" smtClean="0"/>
              <a:t>。</a:t>
            </a:r>
            <a:endParaRPr lang="zh-CN" altLang="zh-CN"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14</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5.3 </a:t>
            </a:r>
            <a:r>
              <a:rPr lang="zh-CN" altLang="zh-CN" dirty="0" smtClean="0"/>
              <a:t>条件概率与乘法公式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3 Conditional </a:t>
            </a:r>
            <a:r>
              <a:rPr lang="en-US" altLang="zh-CN" sz="2000" b="1" i="1" dirty="0" smtClean="0">
                <a:solidFill>
                  <a:srgbClr val="008000"/>
                </a:solidFill>
                <a:latin typeface="楷体_GB2312" pitchFamily="49" charset="-122"/>
                <a:ea typeface="楷体_GB2312" pitchFamily="49" charset="-122"/>
              </a:rPr>
              <a:t>Probability </a:t>
            </a:r>
            <a:r>
              <a:rPr lang="en-US" altLang="zh-CN" sz="2000" b="1" i="1" dirty="0" smtClean="0">
                <a:solidFill>
                  <a:srgbClr val="008000"/>
                </a:solidFill>
                <a:latin typeface="楷体_GB2312" pitchFamily="49" charset="-122"/>
                <a:ea typeface="楷体_GB2312" pitchFamily="49" charset="-122"/>
              </a:rPr>
              <a:t>and </a:t>
            </a:r>
            <a:r>
              <a:rPr lang="en-US" altLang="zh-CN" sz="2000" b="1" i="1" dirty="0" smtClean="0">
                <a:solidFill>
                  <a:srgbClr val="008000"/>
                </a:solidFill>
                <a:latin typeface="楷体_GB2312" pitchFamily="49" charset="-122"/>
                <a:ea typeface="楷体_GB2312" pitchFamily="49" charset="-122"/>
              </a:rPr>
              <a:t>Multiplication Formula</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5.3.1 </a:t>
            </a:r>
            <a:r>
              <a:rPr lang="zh-CN" altLang="zh-CN" dirty="0" smtClean="0"/>
              <a:t>条件概率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939540"/>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前面讨论事件</a:t>
            </a:r>
            <a:r>
              <a:rPr lang="en-US" altLang="zh-CN" sz="2000" i="1" dirty="0" smtClean="0"/>
              <a:t>A</a:t>
            </a:r>
            <a:r>
              <a:rPr lang="zh-CN" altLang="zh-CN" sz="2000" dirty="0" smtClean="0"/>
              <a:t>的概率</a:t>
            </a:r>
            <a:r>
              <a:rPr lang="en-US" altLang="zh-CN" sz="2000" i="1" dirty="0" smtClean="0"/>
              <a:t>P</a:t>
            </a:r>
            <a:r>
              <a:rPr lang="en-US" altLang="zh-CN" sz="2000" dirty="0" smtClean="0"/>
              <a:t>(</a:t>
            </a:r>
            <a:r>
              <a:rPr lang="en-US" altLang="zh-CN" sz="2000" i="1" dirty="0" smtClean="0"/>
              <a:t>A</a:t>
            </a:r>
            <a:r>
              <a:rPr lang="en-US" altLang="zh-CN" sz="2000" dirty="0" smtClean="0"/>
              <a:t>)</a:t>
            </a:r>
            <a:r>
              <a:rPr lang="zh-CN" altLang="zh-CN" sz="2000" dirty="0" smtClean="0"/>
              <a:t>时，都是指在一组不变的试验条件下事件</a:t>
            </a:r>
            <a:r>
              <a:rPr lang="en-US" altLang="zh-CN" sz="2000" i="1" dirty="0" smtClean="0"/>
              <a:t>A</a:t>
            </a:r>
            <a:r>
              <a:rPr lang="zh-CN" altLang="zh-CN" sz="2000" dirty="0" smtClean="0"/>
              <a:t>发生的概率。但是在实际问题中，还需要考虑“已知事件</a:t>
            </a:r>
            <a:r>
              <a:rPr lang="en-US" altLang="zh-CN" sz="2000" i="1" dirty="0" smtClean="0"/>
              <a:t>B</a:t>
            </a:r>
            <a:r>
              <a:rPr lang="zh-CN" altLang="zh-CN" sz="2000" dirty="0" smtClean="0"/>
              <a:t>已经发生的条件下”，事件</a:t>
            </a:r>
            <a:r>
              <a:rPr lang="en-US" altLang="zh-CN" sz="2000" i="1" dirty="0" smtClean="0"/>
              <a:t>A</a:t>
            </a:r>
            <a:r>
              <a:rPr lang="zh-CN" altLang="zh-CN" sz="2000" dirty="0" smtClean="0"/>
              <a:t>发生的概率，这就是条件概率问题。</a:t>
            </a:r>
          </a:p>
          <a:p>
            <a:r>
              <a:rPr lang="en-US" altLang="zh-CN" sz="2000" dirty="0" smtClean="0"/>
              <a:t>        </a:t>
            </a:r>
            <a:r>
              <a:rPr lang="zh-CN" altLang="zh-CN" sz="2000" dirty="0" smtClean="0"/>
              <a:t>设</a:t>
            </a:r>
            <a:r>
              <a:rPr lang="en-US" altLang="zh-CN" sz="2000" i="1" dirty="0" smtClean="0"/>
              <a:t>A</a:t>
            </a:r>
            <a:r>
              <a:rPr lang="zh-CN" altLang="zh-CN" sz="2000" dirty="0" smtClean="0"/>
              <a:t>、</a:t>
            </a:r>
            <a:r>
              <a:rPr lang="en-US" altLang="zh-CN" sz="2000" i="1" dirty="0" smtClean="0"/>
              <a:t>B</a:t>
            </a:r>
            <a:r>
              <a:rPr lang="zh-CN" altLang="zh-CN" sz="2000" dirty="0" smtClean="0"/>
              <a:t>是两个事件，在已知</a:t>
            </a:r>
            <a:r>
              <a:rPr lang="en-US" altLang="zh-CN" sz="2000" i="1" dirty="0" smtClean="0"/>
              <a:t>B</a:t>
            </a:r>
            <a:r>
              <a:rPr lang="zh-CN" altLang="zh-CN" sz="2000" dirty="0" smtClean="0"/>
              <a:t>发生的条件下，</a:t>
            </a:r>
            <a:r>
              <a:rPr lang="en-US" altLang="zh-CN" sz="2000" i="1" dirty="0" smtClean="0"/>
              <a:t>A</a:t>
            </a:r>
            <a:r>
              <a:rPr lang="zh-CN" altLang="zh-CN" sz="2000" dirty="0" smtClean="0"/>
              <a:t>发生的概率称为</a:t>
            </a:r>
            <a:r>
              <a:rPr lang="en-US" altLang="zh-CN" sz="2000" i="1" dirty="0" smtClean="0"/>
              <a:t>A</a:t>
            </a:r>
            <a:r>
              <a:rPr lang="zh-CN" altLang="zh-CN" sz="2000" dirty="0" smtClean="0"/>
              <a:t>对于</a:t>
            </a:r>
            <a:r>
              <a:rPr lang="en-US" altLang="zh-CN" sz="2000" i="1" dirty="0" smtClean="0"/>
              <a:t>B</a:t>
            </a:r>
            <a:r>
              <a:rPr lang="zh-CN" altLang="zh-CN" sz="2000" dirty="0" smtClean="0"/>
              <a:t>的条件概率</a:t>
            </a:r>
            <a:r>
              <a:rPr lang="en-US" altLang="zh-CN" sz="2000" dirty="0" smtClean="0"/>
              <a:t>(Conditional Probability)</a:t>
            </a:r>
            <a:r>
              <a:rPr lang="zh-CN" altLang="zh-CN" sz="2000" dirty="0" smtClean="0"/>
              <a:t>，记作</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B</a:t>
            </a:r>
            <a:r>
              <a:rPr lang="en-US" altLang="zh-CN" sz="2000" dirty="0" smtClean="0"/>
              <a:t>)</a:t>
            </a:r>
            <a:r>
              <a:rPr lang="zh-CN" altLang="zh-CN" sz="2000" dirty="0" smtClean="0"/>
              <a:t>。</a:t>
            </a:r>
            <a:endParaRPr lang="en-US" altLang="zh-CN" sz="2000" dirty="0" smtClean="0"/>
          </a:p>
          <a:p>
            <a:r>
              <a:rPr lang="en-US" altLang="zh-CN" sz="2000" b="1" dirty="0" smtClean="0"/>
              <a:t>        </a:t>
            </a:r>
            <a:r>
              <a:rPr lang="zh-CN" altLang="zh-CN" sz="2000" b="1" dirty="0" smtClean="0"/>
              <a:t>例</a:t>
            </a:r>
            <a:r>
              <a:rPr lang="en-US" altLang="zh-CN" sz="2000" b="1" dirty="0" smtClean="0"/>
              <a:t>5</a:t>
            </a:r>
            <a:r>
              <a:rPr lang="zh-CN" altLang="zh-CN" sz="2000" b="1" dirty="0" smtClean="0"/>
              <a:t>－</a:t>
            </a:r>
            <a:r>
              <a:rPr lang="en-US" altLang="zh-CN" sz="2000" b="1" dirty="0" smtClean="0"/>
              <a:t>14</a:t>
            </a:r>
            <a:r>
              <a:rPr lang="en-US" altLang="zh-CN" sz="2000" dirty="0" smtClean="0"/>
              <a:t>  </a:t>
            </a:r>
            <a:r>
              <a:rPr lang="zh-CN" altLang="zh-CN" sz="2000" dirty="0" smtClean="0"/>
              <a:t>某公司现有</a:t>
            </a:r>
            <a:r>
              <a:rPr lang="en-US" altLang="zh-CN" sz="2000" dirty="0" smtClean="0"/>
              <a:t>1200</a:t>
            </a:r>
            <a:r>
              <a:rPr lang="zh-CN" altLang="zh-CN" sz="2000" dirty="0" smtClean="0"/>
              <a:t>名雇员，其中男性</a:t>
            </a:r>
            <a:r>
              <a:rPr lang="en-US" altLang="zh-CN" sz="2000" dirty="0" smtClean="0"/>
              <a:t>960</a:t>
            </a:r>
            <a:r>
              <a:rPr lang="zh-CN" altLang="zh-CN" sz="2000" dirty="0" smtClean="0"/>
              <a:t>人，女性</a:t>
            </a:r>
            <a:r>
              <a:rPr lang="en-US" altLang="zh-CN" sz="2000" dirty="0" smtClean="0"/>
              <a:t>240</a:t>
            </a:r>
            <a:r>
              <a:rPr lang="zh-CN" altLang="zh-CN" sz="2000" dirty="0" smtClean="0"/>
              <a:t>人。在过去的两年里，共有</a:t>
            </a:r>
            <a:r>
              <a:rPr lang="en-US" altLang="zh-CN" sz="2000" dirty="0" smtClean="0"/>
              <a:t>324</a:t>
            </a:r>
            <a:r>
              <a:rPr lang="zh-CN" altLang="zh-CN" sz="2000" dirty="0" smtClean="0"/>
              <a:t>名雇员获得升职，其中男性</a:t>
            </a:r>
            <a:r>
              <a:rPr lang="en-US" altLang="zh-CN" sz="2000" dirty="0" smtClean="0"/>
              <a:t>288</a:t>
            </a:r>
            <a:r>
              <a:rPr lang="zh-CN" altLang="zh-CN" sz="2000" dirty="0" smtClean="0"/>
              <a:t>人，女性</a:t>
            </a:r>
            <a:r>
              <a:rPr lang="en-US" altLang="zh-CN" sz="2000" dirty="0" smtClean="0"/>
              <a:t>36</a:t>
            </a:r>
            <a:r>
              <a:rPr lang="zh-CN" altLang="zh-CN" sz="2000" dirty="0" smtClean="0"/>
              <a:t>人。</a:t>
            </a:r>
          </a:p>
          <a:p>
            <a:pPr lvl="0"/>
            <a:r>
              <a:rPr lang="en-US" altLang="zh-CN" sz="2000" dirty="0" smtClean="0"/>
              <a:t>(1)</a:t>
            </a:r>
            <a:r>
              <a:rPr lang="zh-CN" altLang="zh-CN" sz="2000" dirty="0" smtClean="0"/>
              <a:t>分别计算雇员是男性、女性的概率。</a:t>
            </a:r>
          </a:p>
          <a:p>
            <a:pPr lvl="0"/>
            <a:r>
              <a:rPr lang="en-US" altLang="zh-CN" sz="2000" dirty="0" smtClean="0"/>
              <a:t>(2)</a:t>
            </a:r>
            <a:r>
              <a:rPr lang="zh-CN" altLang="zh-CN" sz="2000" dirty="0" smtClean="0"/>
              <a:t>计算雇员既是男性又获得升职的概率。</a:t>
            </a:r>
          </a:p>
          <a:p>
            <a:pPr lvl="0"/>
            <a:r>
              <a:rPr lang="en-US" altLang="zh-CN" sz="2000" dirty="0" smtClean="0"/>
              <a:t>(3)</a:t>
            </a:r>
            <a:r>
              <a:rPr lang="zh-CN" altLang="zh-CN" sz="2000" dirty="0" smtClean="0"/>
              <a:t>分析并说明女雇员在这家公司中是否受到歧视。</a:t>
            </a:r>
            <a:endParaRPr lang="zh-CN" altLang="zh-CN"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15</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5.3 </a:t>
            </a:r>
            <a:r>
              <a:rPr lang="zh-CN" altLang="zh-CN" dirty="0" smtClean="0"/>
              <a:t>条件概率与乘法公式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3 Conditional </a:t>
            </a:r>
            <a:r>
              <a:rPr lang="en-US" altLang="zh-CN" sz="2000" b="1" i="1" dirty="0" smtClean="0">
                <a:solidFill>
                  <a:srgbClr val="008000"/>
                </a:solidFill>
                <a:latin typeface="楷体_GB2312" pitchFamily="49" charset="-122"/>
                <a:ea typeface="楷体_GB2312" pitchFamily="49" charset="-122"/>
              </a:rPr>
              <a:t>Probability </a:t>
            </a:r>
            <a:r>
              <a:rPr lang="en-US" altLang="zh-CN" sz="2000" b="1" i="1" dirty="0" smtClean="0">
                <a:solidFill>
                  <a:srgbClr val="008000"/>
                </a:solidFill>
                <a:latin typeface="楷体_GB2312" pitchFamily="49" charset="-122"/>
                <a:ea typeface="楷体_GB2312" pitchFamily="49" charset="-122"/>
              </a:rPr>
              <a:t>and </a:t>
            </a:r>
            <a:r>
              <a:rPr lang="en-US" altLang="zh-CN" sz="2000" b="1" i="1" dirty="0" smtClean="0">
                <a:solidFill>
                  <a:srgbClr val="008000"/>
                </a:solidFill>
                <a:latin typeface="楷体_GB2312" pitchFamily="49" charset="-122"/>
                <a:ea typeface="楷体_GB2312" pitchFamily="49" charset="-122"/>
              </a:rPr>
              <a:t>Multiplication Formula</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5.3.1 </a:t>
            </a:r>
            <a:r>
              <a:rPr lang="zh-CN" altLang="zh-CN" dirty="0" smtClean="0"/>
              <a:t>条件概率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554819"/>
          </a:xfrm>
          <a:prstGeom prst="rect">
            <a:avLst/>
          </a:prstGeom>
          <a:noFill/>
          <a:ln w="9525" algn="ctr">
            <a:noFill/>
            <a:miter lim="800000"/>
            <a:headEnd/>
            <a:tailEnd/>
          </a:ln>
          <a:effectLst/>
        </p:spPr>
        <p:txBody>
          <a:bodyPr>
            <a:spAutoFit/>
          </a:bodyPr>
          <a:lstStyle/>
          <a:p>
            <a:r>
              <a:rPr lang="zh-CN" altLang="zh-CN" sz="1800" b="1" dirty="0" smtClean="0"/>
              <a:t>解</a:t>
            </a:r>
            <a:r>
              <a:rPr lang="en-US" altLang="zh-CN" sz="1800" dirty="0" smtClean="0"/>
              <a:t>   </a:t>
            </a:r>
            <a:r>
              <a:rPr lang="zh-CN" altLang="zh-CN" sz="1800" dirty="0" smtClean="0"/>
              <a:t>设</a:t>
            </a:r>
            <a:r>
              <a:rPr lang="en-US" altLang="zh-CN" sz="1800" i="1" dirty="0" smtClean="0"/>
              <a:t>M</a:t>
            </a:r>
            <a:r>
              <a:rPr lang="en-US" altLang="zh-CN" sz="1800" dirty="0" smtClean="0"/>
              <a:t>={</a:t>
            </a:r>
            <a:r>
              <a:rPr lang="zh-CN" altLang="zh-CN" sz="1800" dirty="0" smtClean="0"/>
              <a:t>此雇员是男性</a:t>
            </a:r>
            <a:r>
              <a:rPr lang="en-US" altLang="zh-CN" sz="1800" dirty="0" smtClean="0"/>
              <a:t>}</a:t>
            </a:r>
            <a:r>
              <a:rPr lang="zh-CN" altLang="zh-CN" sz="1800" dirty="0" smtClean="0"/>
              <a:t>，</a:t>
            </a:r>
            <a:r>
              <a:rPr lang="en-US" altLang="zh-CN" sz="1800" i="1" dirty="0" smtClean="0"/>
              <a:t>W</a:t>
            </a:r>
            <a:r>
              <a:rPr lang="zh-CN" altLang="zh-CN" sz="1800" dirty="0" smtClean="0"/>
              <a:t>＝</a:t>
            </a:r>
            <a:r>
              <a:rPr lang="en-US" altLang="zh-CN" sz="1800" dirty="0" smtClean="0"/>
              <a:t>{</a:t>
            </a:r>
            <a:r>
              <a:rPr lang="zh-CN" altLang="zh-CN" sz="1800" dirty="0" smtClean="0"/>
              <a:t>此雇员是女性</a:t>
            </a:r>
            <a:r>
              <a:rPr lang="en-US" altLang="zh-CN" sz="1800" dirty="0" smtClean="0"/>
              <a:t>}</a:t>
            </a:r>
            <a:r>
              <a:rPr lang="zh-CN" altLang="zh-CN" sz="1800" dirty="0" smtClean="0"/>
              <a:t>，</a:t>
            </a:r>
            <a:r>
              <a:rPr lang="en-US" altLang="zh-CN" sz="1800" i="1" dirty="0" smtClean="0"/>
              <a:t>A</a:t>
            </a:r>
            <a:r>
              <a:rPr lang="zh-CN" altLang="zh-CN" sz="1800" dirty="0" smtClean="0"/>
              <a:t>＝</a:t>
            </a:r>
            <a:r>
              <a:rPr lang="en-US" altLang="zh-CN" sz="1800" dirty="0" smtClean="0"/>
              <a:t>{</a:t>
            </a:r>
            <a:r>
              <a:rPr lang="zh-CN" altLang="zh-CN" sz="1800" dirty="0" smtClean="0"/>
              <a:t>此雇员获得升职</a:t>
            </a:r>
            <a:r>
              <a:rPr lang="en-US" altLang="zh-CN" sz="1800" dirty="0" smtClean="0"/>
              <a:t>}</a:t>
            </a:r>
            <a:r>
              <a:rPr lang="zh-CN" altLang="zh-CN" sz="1800" dirty="0" smtClean="0"/>
              <a:t>。依据题意</a:t>
            </a:r>
          </a:p>
          <a:p>
            <a:r>
              <a:rPr lang="zh-CN" altLang="zh-CN" sz="1800" dirty="0" smtClean="0"/>
              <a:t>（</a:t>
            </a:r>
            <a:r>
              <a:rPr lang="en-US" altLang="zh-CN" sz="1800" dirty="0" smtClean="0"/>
              <a:t>1</a:t>
            </a:r>
            <a:r>
              <a:rPr lang="zh-CN" altLang="zh-CN" sz="1800" dirty="0" smtClean="0"/>
              <a:t>）</a:t>
            </a:r>
            <a:r>
              <a:rPr lang="en-US" altLang="zh-CN" sz="1800" i="1" dirty="0" smtClean="0"/>
              <a:t>P</a:t>
            </a:r>
            <a:r>
              <a:rPr lang="en-US" altLang="zh-CN" sz="1800" dirty="0" smtClean="0"/>
              <a:t>(</a:t>
            </a:r>
            <a:r>
              <a:rPr lang="en-US" altLang="zh-CN" sz="1800" i="1" dirty="0" smtClean="0"/>
              <a:t>M</a:t>
            </a:r>
            <a:r>
              <a:rPr lang="en-US" altLang="zh-CN" sz="1800" dirty="0" smtClean="0"/>
              <a:t>)=960/1200=0.8, </a:t>
            </a:r>
            <a:r>
              <a:rPr lang="en-US" altLang="zh-CN" sz="1800" i="1" dirty="0" smtClean="0"/>
              <a:t>P</a:t>
            </a:r>
            <a:r>
              <a:rPr lang="en-US" altLang="zh-CN" sz="1800" dirty="0" smtClean="0"/>
              <a:t>(</a:t>
            </a:r>
            <a:r>
              <a:rPr lang="en-US" altLang="zh-CN" sz="1800" i="1" dirty="0" smtClean="0"/>
              <a:t>W</a:t>
            </a:r>
            <a:r>
              <a:rPr lang="en-US" altLang="zh-CN" sz="1800" dirty="0" smtClean="0"/>
              <a:t>)=240/1200=0.2</a:t>
            </a:r>
            <a:r>
              <a:rPr lang="zh-CN" altLang="zh-CN" sz="1800" dirty="0" smtClean="0"/>
              <a:t>；</a:t>
            </a:r>
          </a:p>
          <a:p>
            <a:r>
              <a:rPr lang="zh-CN" altLang="zh-CN" sz="1800" dirty="0" smtClean="0"/>
              <a:t>（</a:t>
            </a:r>
            <a:r>
              <a:rPr lang="en-US" altLang="zh-CN" sz="1800" dirty="0" smtClean="0"/>
              <a:t>2</a:t>
            </a:r>
            <a:r>
              <a:rPr lang="zh-CN" altLang="zh-CN" sz="1800" dirty="0" smtClean="0"/>
              <a:t>）所求为</a:t>
            </a:r>
            <a:r>
              <a:rPr lang="en-US" altLang="zh-CN" sz="1800" i="1" dirty="0" smtClean="0"/>
              <a:t>P</a:t>
            </a:r>
            <a:r>
              <a:rPr lang="en-US" altLang="zh-CN" sz="1800" dirty="0" smtClean="0"/>
              <a:t>(</a:t>
            </a:r>
            <a:r>
              <a:rPr lang="en-US" altLang="zh-CN" sz="1800" i="1" dirty="0" smtClean="0"/>
              <a:t>AM</a:t>
            </a:r>
            <a:r>
              <a:rPr lang="en-US" altLang="zh-CN" sz="1800" dirty="0" smtClean="0"/>
              <a:t>)=288/1200=0.24</a:t>
            </a:r>
            <a:r>
              <a:rPr lang="zh-CN" altLang="zh-CN" sz="1800" dirty="0" smtClean="0"/>
              <a:t>；</a:t>
            </a:r>
          </a:p>
          <a:p>
            <a:r>
              <a:rPr lang="zh-CN" altLang="zh-CN" sz="1800" dirty="0" smtClean="0"/>
              <a:t>（</a:t>
            </a:r>
            <a:r>
              <a:rPr lang="en-US" altLang="zh-CN" sz="1800" dirty="0" smtClean="0"/>
              <a:t>3</a:t>
            </a:r>
            <a:r>
              <a:rPr lang="zh-CN" altLang="zh-CN" sz="1800" dirty="0" smtClean="0"/>
              <a:t>）只需比较男雇员和女雇员获得升职的可能性。男雇员获得升职的可能性即在雇员是男性的条件下，获得升职的概率，这是一个条件概率，这是一个条件概率，可以表示成</a:t>
            </a:r>
            <a:r>
              <a:rPr lang="en-US" altLang="zh-CN" sz="1800" i="1" dirty="0" smtClean="0"/>
              <a:t>P</a:t>
            </a:r>
            <a:r>
              <a:rPr lang="en-US" altLang="zh-CN" sz="1800" dirty="0" smtClean="0"/>
              <a:t>(</a:t>
            </a:r>
            <a:r>
              <a:rPr lang="en-US" altLang="zh-CN" sz="1800" i="1" dirty="0" smtClean="0"/>
              <a:t>A</a:t>
            </a:r>
            <a:r>
              <a:rPr lang="en-US" altLang="zh-CN" sz="1800" dirty="0" smtClean="0"/>
              <a:t>|</a:t>
            </a:r>
            <a:r>
              <a:rPr lang="en-US" altLang="zh-CN" sz="1800" i="1" dirty="0" smtClean="0"/>
              <a:t>M</a:t>
            </a:r>
            <a:r>
              <a:rPr lang="en-US" altLang="zh-CN" sz="1800" dirty="0" smtClean="0"/>
              <a:t>)</a:t>
            </a:r>
            <a:r>
              <a:rPr lang="zh-CN" altLang="zh-CN" sz="1800" dirty="0" smtClean="0"/>
              <a:t>。根据已知数据，我们有</a:t>
            </a:r>
            <a:r>
              <a:rPr lang="en-US" altLang="zh-CN" sz="1800" i="1" dirty="0" smtClean="0"/>
              <a:t>P</a:t>
            </a:r>
            <a:r>
              <a:rPr lang="en-US" altLang="zh-CN" sz="1800" dirty="0" smtClean="0"/>
              <a:t>(</a:t>
            </a:r>
            <a:r>
              <a:rPr lang="en-US" altLang="zh-CN" sz="1800" i="1" dirty="0" smtClean="0"/>
              <a:t>A</a:t>
            </a:r>
            <a:r>
              <a:rPr lang="en-US" altLang="zh-CN" sz="1800" dirty="0" smtClean="0"/>
              <a:t>|</a:t>
            </a:r>
            <a:r>
              <a:rPr lang="en-US" altLang="zh-CN" sz="1800" i="1" dirty="0" smtClean="0"/>
              <a:t>M</a:t>
            </a:r>
            <a:r>
              <a:rPr lang="en-US" altLang="zh-CN" sz="1800" dirty="0" smtClean="0"/>
              <a:t>)=288/960=0.3</a:t>
            </a:r>
            <a:r>
              <a:rPr lang="zh-CN" altLang="zh-CN" sz="1800" dirty="0" smtClean="0"/>
              <a:t>；同理可计算出女雇员获得升职的可能性为</a:t>
            </a:r>
            <a:r>
              <a:rPr lang="en-US" altLang="zh-CN" sz="1800" i="1" dirty="0" smtClean="0"/>
              <a:t>P</a:t>
            </a:r>
            <a:r>
              <a:rPr lang="en-US" altLang="zh-CN" sz="1800" dirty="0" smtClean="0"/>
              <a:t>(</a:t>
            </a:r>
            <a:r>
              <a:rPr lang="en-US" altLang="zh-CN" sz="1800" i="1" dirty="0" smtClean="0"/>
              <a:t>A</a:t>
            </a:r>
            <a:r>
              <a:rPr lang="en-US" altLang="zh-CN" sz="1800" dirty="0" smtClean="0"/>
              <a:t>|</a:t>
            </a:r>
            <a:r>
              <a:rPr lang="en-US" altLang="zh-CN" sz="1800" i="1" dirty="0" smtClean="0"/>
              <a:t>W</a:t>
            </a:r>
            <a:r>
              <a:rPr lang="en-US" altLang="zh-CN" sz="1800" dirty="0" smtClean="0"/>
              <a:t>)=36/240=0.15</a:t>
            </a:r>
            <a:r>
              <a:rPr lang="zh-CN" altLang="zh-CN" sz="1800" dirty="0" smtClean="0"/>
              <a:t>。比较这两个结果可见女雇员在这家公司中受歧视。</a:t>
            </a:r>
          </a:p>
          <a:p>
            <a:r>
              <a:rPr lang="zh-CN" altLang="zh-CN" sz="1800" dirty="0" smtClean="0"/>
              <a:t>在例</a:t>
            </a:r>
            <a:r>
              <a:rPr lang="en-US" altLang="zh-CN" sz="1800" dirty="0" smtClean="0"/>
              <a:t>5</a:t>
            </a:r>
            <a:r>
              <a:rPr lang="zh-CN" altLang="zh-CN" sz="1800" dirty="0" smtClean="0"/>
              <a:t>－</a:t>
            </a:r>
            <a:r>
              <a:rPr lang="en-US" altLang="zh-CN" sz="1800" dirty="0" smtClean="0"/>
              <a:t>14</a:t>
            </a:r>
            <a:r>
              <a:rPr lang="zh-CN" altLang="zh-CN" sz="1800" dirty="0" smtClean="0"/>
              <a:t>中，注意到</a:t>
            </a:r>
            <a:r>
              <a:rPr lang="en-US" altLang="zh-CN" sz="1800" dirty="0" smtClean="0"/>
              <a:t> </a:t>
            </a:r>
            <a:r>
              <a:rPr lang="en-US" altLang="zh-CN" sz="1800" i="1" dirty="0" smtClean="0"/>
              <a:t>P</a:t>
            </a:r>
            <a:r>
              <a:rPr lang="en-US" altLang="zh-CN" sz="1800" dirty="0" smtClean="0"/>
              <a:t>(</a:t>
            </a:r>
            <a:r>
              <a:rPr lang="en-US" altLang="zh-CN" sz="1800" i="1" dirty="0" smtClean="0"/>
              <a:t>A</a:t>
            </a:r>
            <a:r>
              <a:rPr lang="en-US" altLang="zh-CN" sz="1800" dirty="0" smtClean="0"/>
              <a:t>|</a:t>
            </a:r>
            <a:r>
              <a:rPr lang="en-US" altLang="zh-CN" sz="1800" i="1" dirty="0" smtClean="0"/>
              <a:t>M</a:t>
            </a:r>
            <a:r>
              <a:rPr lang="en-US" altLang="zh-CN" sz="1800" dirty="0" smtClean="0"/>
              <a:t>)=288/960= (288/1200)/(960/1200)= </a:t>
            </a:r>
            <a:r>
              <a:rPr lang="en-US" altLang="zh-CN" sz="1800" i="1" dirty="0" smtClean="0"/>
              <a:t>P</a:t>
            </a:r>
            <a:r>
              <a:rPr lang="en-US" altLang="zh-CN" sz="1800" dirty="0" smtClean="0"/>
              <a:t>(</a:t>
            </a:r>
            <a:r>
              <a:rPr lang="en-US" altLang="zh-CN" sz="1800" i="1" dirty="0" smtClean="0"/>
              <a:t>AM</a:t>
            </a:r>
            <a:r>
              <a:rPr lang="en-US" altLang="zh-CN" sz="1800" dirty="0" smtClean="0"/>
              <a:t>)/</a:t>
            </a:r>
            <a:r>
              <a:rPr lang="en-US" altLang="zh-CN" sz="1800" i="1" dirty="0" smtClean="0"/>
              <a:t>P</a:t>
            </a:r>
            <a:r>
              <a:rPr lang="en-US" altLang="zh-CN" sz="1800" dirty="0" smtClean="0"/>
              <a:t>(</a:t>
            </a:r>
            <a:r>
              <a:rPr lang="en-US" altLang="zh-CN" sz="1800" i="1" dirty="0" smtClean="0"/>
              <a:t>M</a:t>
            </a:r>
            <a:r>
              <a:rPr lang="en-US" altLang="zh-CN" sz="1800" dirty="0" smtClean="0"/>
              <a:t>)</a:t>
            </a:r>
            <a:endParaRPr lang="zh-CN" altLang="zh-CN" sz="1800" dirty="0" smtClean="0"/>
          </a:p>
          <a:p>
            <a:r>
              <a:rPr lang="zh-CN" altLang="zh-CN" sz="1800" dirty="0" smtClean="0"/>
              <a:t>或者说，</a:t>
            </a:r>
            <a:r>
              <a:rPr lang="en-US" altLang="zh-CN" sz="1800" i="1" dirty="0" smtClean="0"/>
              <a:t>P</a:t>
            </a:r>
            <a:r>
              <a:rPr lang="en-US" altLang="zh-CN" sz="1800" dirty="0" smtClean="0"/>
              <a:t>(</a:t>
            </a:r>
            <a:r>
              <a:rPr lang="en-US" altLang="zh-CN" sz="1800" i="1" dirty="0" smtClean="0"/>
              <a:t>AM</a:t>
            </a:r>
            <a:r>
              <a:rPr lang="en-US" altLang="zh-CN" sz="1800" dirty="0" smtClean="0"/>
              <a:t>)=</a:t>
            </a:r>
            <a:r>
              <a:rPr lang="en-US" altLang="zh-CN" sz="1800" i="1" dirty="0" smtClean="0"/>
              <a:t>P</a:t>
            </a:r>
            <a:r>
              <a:rPr lang="en-US" altLang="zh-CN" sz="1800" dirty="0" smtClean="0"/>
              <a:t>(</a:t>
            </a:r>
            <a:r>
              <a:rPr lang="en-US" altLang="zh-CN" sz="1800" i="1" dirty="0" smtClean="0"/>
              <a:t>M</a:t>
            </a:r>
            <a:r>
              <a:rPr lang="en-US" altLang="zh-CN" sz="1800" dirty="0" smtClean="0"/>
              <a:t>)</a:t>
            </a:r>
            <a:r>
              <a:rPr lang="en-US" altLang="zh-CN" sz="1800" i="1" dirty="0" smtClean="0"/>
              <a:t>P</a:t>
            </a:r>
            <a:r>
              <a:rPr lang="en-US" altLang="zh-CN" sz="1800" dirty="0" smtClean="0"/>
              <a:t>(</a:t>
            </a:r>
            <a:r>
              <a:rPr lang="en-US" altLang="zh-CN" sz="1800" i="1" dirty="0" smtClean="0"/>
              <a:t>A</a:t>
            </a:r>
            <a:r>
              <a:rPr lang="en-US" altLang="zh-CN" sz="1800" dirty="0" smtClean="0"/>
              <a:t>|</a:t>
            </a:r>
            <a:r>
              <a:rPr lang="en-US" altLang="zh-CN" sz="1800" i="1" dirty="0" smtClean="0"/>
              <a:t>M</a:t>
            </a:r>
            <a:r>
              <a:rPr lang="en-US" altLang="zh-CN" sz="1800" dirty="0" smtClean="0"/>
              <a:t>)</a:t>
            </a:r>
            <a:r>
              <a:rPr lang="zh-CN" altLang="zh-CN" sz="1800" dirty="0" smtClean="0"/>
              <a:t>，这并非巧合。</a:t>
            </a:r>
            <a:endParaRPr lang="zh-CN" altLang="zh-CN"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16</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5.3 </a:t>
            </a:r>
            <a:r>
              <a:rPr lang="zh-CN" altLang="zh-CN" dirty="0" smtClean="0"/>
              <a:t>条件概率与乘法公式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3 Conditional </a:t>
            </a:r>
            <a:r>
              <a:rPr lang="en-US" altLang="zh-CN" sz="2000" b="1" i="1" dirty="0" smtClean="0">
                <a:solidFill>
                  <a:srgbClr val="008000"/>
                </a:solidFill>
                <a:latin typeface="楷体_GB2312" pitchFamily="49" charset="-122"/>
                <a:ea typeface="楷体_GB2312" pitchFamily="49" charset="-122"/>
              </a:rPr>
              <a:t>Probability </a:t>
            </a:r>
            <a:r>
              <a:rPr lang="en-US" altLang="zh-CN" sz="2000" b="1" i="1" dirty="0" smtClean="0">
                <a:solidFill>
                  <a:srgbClr val="008000"/>
                </a:solidFill>
                <a:latin typeface="楷体_GB2312" pitchFamily="49" charset="-122"/>
                <a:ea typeface="楷体_GB2312" pitchFamily="49" charset="-122"/>
              </a:rPr>
              <a:t>and </a:t>
            </a:r>
            <a:r>
              <a:rPr lang="en-US" altLang="zh-CN" sz="2000" b="1" i="1" dirty="0" smtClean="0">
                <a:solidFill>
                  <a:srgbClr val="008000"/>
                </a:solidFill>
                <a:latin typeface="楷体_GB2312" pitchFamily="49" charset="-122"/>
                <a:ea typeface="楷体_GB2312" pitchFamily="49" charset="-122"/>
              </a:rPr>
              <a:t>Multiplication Formula</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5.3.2 </a:t>
            </a:r>
            <a:r>
              <a:rPr lang="zh-CN" altLang="en-US" dirty="0" smtClean="0"/>
              <a:t>乘法公式</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1323439"/>
          </a:xfrm>
          <a:prstGeom prst="rect">
            <a:avLst/>
          </a:prstGeom>
          <a:noFill/>
          <a:ln w="9525" algn="ctr">
            <a:noFill/>
            <a:miter lim="800000"/>
            <a:headEnd/>
            <a:tailEnd/>
          </a:ln>
          <a:effectLst/>
        </p:spPr>
        <p:txBody>
          <a:bodyPr>
            <a:spAutoFit/>
          </a:bodyPr>
          <a:lstStyle/>
          <a:p>
            <a:r>
              <a:rPr lang="zh-CN" altLang="zh-CN" sz="2000" dirty="0" smtClean="0"/>
              <a:t>设</a:t>
            </a:r>
            <a:r>
              <a:rPr lang="en-US" altLang="zh-CN" sz="2000" i="1" dirty="0" smtClean="0"/>
              <a:t>A</a:t>
            </a:r>
            <a:r>
              <a:rPr lang="zh-CN" altLang="zh-CN" sz="2000" dirty="0" smtClean="0"/>
              <a:t>，</a:t>
            </a:r>
            <a:r>
              <a:rPr lang="en-US" altLang="zh-CN" sz="2000" i="1" dirty="0" smtClean="0"/>
              <a:t>B</a:t>
            </a:r>
            <a:r>
              <a:rPr lang="zh-CN" altLang="zh-CN" sz="2000" dirty="0" smtClean="0"/>
              <a:t>为两个事件，且</a:t>
            </a:r>
            <a:r>
              <a:rPr lang="en-US" altLang="zh-CN" sz="2000" i="1" dirty="0" smtClean="0"/>
              <a:t>P</a:t>
            </a:r>
            <a:r>
              <a:rPr lang="en-US" altLang="zh-CN" sz="2000" dirty="0" smtClean="0"/>
              <a:t>(</a:t>
            </a:r>
            <a:r>
              <a:rPr lang="en-US" altLang="zh-CN" sz="2000" i="1" dirty="0" smtClean="0"/>
              <a:t>B</a:t>
            </a:r>
            <a:r>
              <a:rPr lang="en-US" altLang="zh-CN" sz="2000" dirty="0" smtClean="0"/>
              <a:t>)&gt;0,</a:t>
            </a:r>
            <a:r>
              <a:rPr lang="zh-CN" altLang="zh-CN" sz="2000" dirty="0" smtClean="0"/>
              <a:t>则有</a:t>
            </a:r>
            <a:r>
              <a:rPr lang="en-US" altLang="zh-CN" sz="2000" dirty="0" smtClean="0"/>
              <a:t>  </a:t>
            </a:r>
            <a:r>
              <a:rPr lang="en-US" altLang="zh-CN" sz="2000" i="1" dirty="0" smtClean="0"/>
              <a:t>P</a:t>
            </a:r>
            <a:r>
              <a:rPr lang="en-US" altLang="zh-CN" sz="2000" dirty="0" smtClean="0"/>
              <a:t>(</a:t>
            </a:r>
            <a:r>
              <a:rPr lang="en-US" altLang="zh-CN" sz="2000" i="1" dirty="0" smtClean="0"/>
              <a:t>AB</a:t>
            </a:r>
            <a:r>
              <a:rPr lang="en-US" altLang="zh-CN" sz="2000" dirty="0" smtClean="0"/>
              <a:t>)=</a:t>
            </a:r>
            <a:r>
              <a:rPr lang="en-US" altLang="zh-CN" sz="2000" i="1" dirty="0" smtClean="0"/>
              <a:t>P</a:t>
            </a:r>
            <a:r>
              <a:rPr lang="en-US" altLang="zh-CN" sz="2000" dirty="0" smtClean="0"/>
              <a: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B</a:t>
            </a:r>
            <a:r>
              <a:rPr lang="en-US" altLang="zh-CN" sz="2000" dirty="0" smtClean="0"/>
              <a:t>)               (5.8)</a:t>
            </a:r>
            <a:endParaRPr lang="zh-CN" altLang="zh-CN" sz="2000" dirty="0" smtClean="0"/>
          </a:p>
          <a:p>
            <a:r>
              <a:rPr lang="zh-CN" altLang="zh-CN" sz="2000" dirty="0" smtClean="0"/>
              <a:t>同样的，若</a:t>
            </a:r>
            <a:r>
              <a:rPr lang="en-US" altLang="zh-CN" sz="2000" i="1" dirty="0" smtClean="0"/>
              <a:t>P</a:t>
            </a:r>
            <a:r>
              <a:rPr lang="en-US" altLang="zh-CN" sz="2000" dirty="0" smtClean="0"/>
              <a:t>(</a:t>
            </a:r>
            <a:r>
              <a:rPr lang="en-US" altLang="zh-CN" sz="2000" i="1" dirty="0" smtClean="0"/>
              <a:t>A</a:t>
            </a:r>
            <a:r>
              <a:rPr lang="en-US" altLang="zh-CN" sz="2000" dirty="0" smtClean="0"/>
              <a:t>)&gt;0</a:t>
            </a:r>
            <a:r>
              <a:rPr lang="zh-CN" altLang="zh-CN" sz="2000" dirty="0" smtClean="0"/>
              <a:t>，则有</a:t>
            </a:r>
            <a:r>
              <a:rPr lang="en-US" altLang="zh-CN" sz="2000" dirty="0" smtClean="0"/>
              <a:t>  </a:t>
            </a:r>
            <a:r>
              <a:rPr lang="en-US" altLang="zh-CN" sz="2000" i="1" dirty="0" smtClean="0"/>
              <a:t>P</a:t>
            </a:r>
            <a:r>
              <a:rPr lang="en-US" altLang="zh-CN" sz="2000" dirty="0" smtClean="0"/>
              <a:t>(</a:t>
            </a:r>
            <a:r>
              <a:rPr lang="en-US" altLang="zh-CN" sz="2000" i="1" dirty="0" smtClean="0"/>
              <a:t>AB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P</a:t>
            </a:r>
            <a:r>
              <a:rPr lang="en-US" altLang="zh-CN" sz="2000" dirty="0" smtClean="0"/>
              <a:t>(</a:t>
            </a:r>
            <a:r>
              <a:rPr lang="en-US" altLang="zh-CN" sz="2000" i="1" dirty="0" smtClean="0"/>
              <a:t>B</a:t>
            </a:r>
            <a:r>
              <a:rPr lang="en-US" altLang="zh-CN" sz="2000" dirty="0" smtClean="0"/>
              <a:t>|</a:t>
            </a:r>
            <a:r>
              <a:rPr lang="en-US" altLang="zh-CN" sz="2000" i="1" dirty="0" smtClean="0"/>
              <a:t>A</a:t>
            </a:r>
            <a:r>
              <a:rPr lang="en-US" altLang="zh-CN" sz="2000" dirty="0" smtClean="0"/>
              <a:t>)               (5.9)</a:t>
            </a:r>
            <a:endParaRPr lang="zh-CN" altLang="zh-CN" sz="2000" dirty="0" smtClean="0"/>
          </a:p>
          <a:p>
            <a:r>
              <a:rPr lang="zh-CN" altLang="zh-CN" sz="2000" dirty="0" smtClean="0"/>
              <a:t>这就是概率的乘法公式</a:t>
            </a:r>
            <a:r>
              <a:rPr lang="en-US" altLang="zh-CN" sz="2000" dirty="0" smtClean="0"/>
              <a:t>(Multiplication Law)</a:t>
            </a:r>
            <a:r>
              <a:rPr lang="zh-CN" altLang="zh-CN" sz="2000" dirty="0" smtClean="0"/>
              <a:t>。</a:t>
            </a:r>
            <a:endParaRPr lang="zh-CN" altLang="zh-CN" sz="2000" dirty="0"/>
          </a:p>
        </p:txBody>
      </p:sp>
      <p:sp>
        <p:nvSpPr>
          <p:cNvPr id="7" name="Text Box 15"/>
          <p:cNvSpPr txBox="1">
            <a:spLocks noChangeArrowheads="1"/>
          </p:cNvSpPr>
          <p:nvPr/>
        </p:nvSpPr>
        <p:spPr bwMode="auto">
          <a:xfrm>
            <a:off x="395420" y="4128534"/>
            <a:ext cx="8642350" cy="1892826"/>
          </a:xfrm>
          <a:prstGeom prst="rect">
            <a:avLst/>
          </a:prstGeom>
          <a:noFill/>
          <a:ln w="9525" algn="ctr">
            <a:noFill/>
            <a:miter lim="800000"/>
            <a:headEnd/>
            <a:tailEnd/>
          </a:ln>
          <a:effectLst/>
        </p:spPr>
        <p:txBody>
          <a:bodyPr>
            <a:spAutoFit/>
          </a:bodyPr>
          <a:lstStyle/>
          <a:p>
            <a:r>
              <a:rPr lang="zh-CN" altLang="zh-CN" sz="1800" b="1" dirty="0" smtClean="0"/>
              <a:t>例</a:t>
            </a:r>
            <a:r>
              <a:rPr lang="en-US" altLang="zh-CN" sz="1800" b="1" dirty="0" smtClean="0"/>
              <a:t>5</a:t>
            </a:r>
            <a:r>
              <a:rPr lang="zh-CN" altLang="zh-CN" sz="1800" b="1" dirty="0" smtClean="0"/>
              <a:t>－</a:t>
            </a:r>
            <a:r>
              <a:rPr lang="en-US" altLang="zh-CN" sz="1800" b="1" dirty="0" smtClean="0"/>
              <a:t>15</a:t>
            </a:r>
            <a:r>
              <a:rPr lang="en-US" altLang="zh-CN" sz="1800" dirty="0" smtClean="0"/>
              <a:t>   </a:t>
            </a:r>
            <a:r>
              <a:rPr lang="zh-CN" altLang="zh-CN" sz="1800" dirty="0" smtClean="0"/>
              <a:t>一批产品共</a:t>
            </a:r>
            <a:r>
              <a:rPr lang="en-US" altLang="zh-CN" sz="1800" dirty="0" smtClean="0"/>
              <a:t>100</a:t>
            </a:r>
            <a:r>
              <a:rPr lang="zh-CN" altLang="zh-CN" sz="1800" dirty="0" smtClean="0"/>
              <a:t>件，其中有</a:t>
            </a:r>
            <a:r>
              <a:rPr lang="en-US" altLang="zh-CN" sz="1800" dirty="0" smtClean="0"/>
              <a:t>5</a:t>
            </a:r>
            <a:r>
              <a:rPr lang="zh-CN" altLang="zh-CN" sz="1800" dirty="0" smtClean="0"/>
              <a:t>件次品，连续不放回地抽取</a:t>
            </a:r>
            <a:r>
              <a:rPr lang="en-US" altLang="zh-CN" sz="1800" dirty="0" smtClean="0"/>
              <a:t>2</a:t>
            </a:r>
            <a:r>
              <a:rPr lang="zh-CN" altLang="zh-CN" sz="1800" dirty="0" smtClean="0"/>
              <a:t>件，求第一件是正品，第二件是次品的概率。</a:t>
            </a:r>
          </a:p>
          <a:p>
            <a:r>
              <a:rPr lang="zh-CN" altLang="zh-CN" sz="1800" b="1" dirty="0" smtClean="0"/>
              <a:t>解</a:t>
            </a:r>
            <a:r>
              <a:rPr lang="en-US" altLang="zh-CN" sz="1800" dirty="0" smtClean="0"/>
              <a:t>  </a:t>
            </a:r>
            <a:r>
              <a:rPr lang="zh-CN" altLang="zh-CN" sz="1800" dirty="0" smtClean="0"/>
              <a:t>设</a:t>
            </a:r>
            <a:r>
              <a:rPr lang="en-US" altLang="zh-CN" sz="1800" i="1" dirty="0" smtClean="0"/>
              <a:t>A</a:t>
            </a:r>
            <a:r>
              <a:rPr lang="zh-CN" altLang="zh-CN" sz="1800" dirty="0" smtClean="0"/>
              <a:t>＝</a:t>
            </a:r>
            <a:r>
              <a:rPr lang="en-US" altLang="zh-CN" sz="1800" dirty="0" smtClean="0"/>
              <a:t>{</a:t>
            </a:r>
            <a:r>
              <a:rPr lang="zh-CN" altLang="zh-CN" sz="1800" dirty="0" smtClean="0"/>
              <a:t>第一件是正品</a:t>
            </a:r>
            <a:r>
              <a:rPr lang="en-US" altLang="zh-CN" sz="1800" dirty="0" smtClean="0"/>
              <a:t>}</a:t>
            </a:r>
            <a:r>
              <a:rPr lang="zh-CN" altLang="zh-CN" sz="1800" dirty="0" smtClean="0"/>
              <a:t>，</a:t>
            </a:r>
            <a:r>
              <a:rPr lang="en-US" altLang="zh-CN" sz="1800" i="1" dirty="0" smtClean="0"/>
              <a:t>B</a:t>
            </a:r>
            <a:r>
              <a:rPr lang="en-US" altLang="zh-CN" sz="1800" dirty="0" smtClean="0"/>
              <a:t>={</a:t>
            </a:r>
            <a:r>
              <a:rPr lang="zh-CN" altLang="zh-CN" sz="1800" dirty="0" smtClean="0"/>
              <a:t>第二件是次品</a:t>
            </a:r>
            <a:r>
              <a:rPr lang="en-US" altLang="zh-CN" sz="1800" dirty="0" smtClean="0"/>
              <a:t>}</a:t>
            </a:r>
            <a:r>
              <a:rPr lang="zh-CN" altLang="zh-CN" sz="1800" dirty="0" smtClean="0"/>
              <a:t>，则有</a:t>
            </a:r>
          </a:p>
          <a:p>
            <a:r>
              <a:rPr lang="en-US" altLang="zh-CN" sz="1800" i="1" dirty="0" smtClean="0"/>
              <a:t>P</a:t>
            </a:r>
            <a:r>
              <a:rPr lang="en-US" altLang="zh-CN" sz="1800" dirty="0" smtClean="0"/>
              <a:t>(</a:t>
            </a:r>
            <a:r>
              <a:rPr lang="en-US" altLang="zh-CN" sz="1800" i="1" dirty="0" smtClean="0"/>
              <a:t>A</a:t>
            </a:r>
            <a:r>
              <a:rPr lang="en-US" altLang="zh-CN" sz="1800" dirty="0" smtClean="0"/>
              <a:t>)=95/100=0.95</a:t>
            </a:r>
            <a:r>
              <a:rPr lang="zh-CN" altLang="zh-CN" sz="1800" dirty="0" smtClean="0"/>
              <a:t>，</a:t>
            </a:r>
            <a:r>
              <a:rPr lang="en-US" altLang="zh-CN" sz="1800" i="1" dirty="0" smtClean="0"/>
              <a:t>P</a:t>
            </a:r>
            <a:r>
              <a:rPr lang="en-US" altLang="zh-CN" sz="1800" dirty="0" smtClean="0"/>
              <a:t>(</a:t>
            </a:r>
            <a:r>
              <a:rPr lang="en-US" altLang="zh-CN" sz="1800" i="1" dirty="0" smtClean="0"/>
              <a:t>B</a:t>
            </a:r>
            <a:r>
              <a:rPr lang="en-US" altLang="zh-CN" sz="1800" dirty="0" smtClean="0"/>
              <a:t>|</a:t>
            </a:r>
            <a:r>
              <a:rPr lang="en-US" altLang="zh-CN" sz="1800" i="1" dirty="0" smtClean="0"/>
              <a:t>A</a:t>
            </a:r>
            <a:r>
              <a:rPr lang="en-US" altLang="zh-CN" sz="1800" dirty="0" smtClean="0"/>
              <a:t>)=5/99=0.0505</a:t>
            </a:r>
            <a:endParaRPr lang="zh-CN" altLang="zh-CN" sz="1800" dirty="0" smtClean="0"/>
          </a:p>
          <a:p>
            <a:r>
              <a:rPr lang="zh-CN" altLang="zh-CN" sz="1800" dirty="0" smtClean="0"/>
              <a:t>所以，由公式</a:t>
            </a:r>
            <a:r>
              <a:rPr lang="en-US" altLang="zh-CN" sz="1800" dirty="0" smtClean="0"/>
              <a:t>(5.9) </a:t>
            </a:r>
            <a:r>
              <a:rPr lang="en-US" altLang="zh-CN" sz="1800" i="1" dirty="0" smtClean="0"/>
              <a:t>P</a:t>
            </a:r>
            <a:r>
              <a:rPr lang="en-US" altLang="zh-CN" sz="1800" dirty="0" smtClean="0"/>
              <a:t>(</a:t>
            </a:r>
            <a:r>
              <a:rPr lang="en-US" altLang="zh-CN" sz="1800" i="1" dirty="0" smtClean="0"/>
              <a:t>AB</a:t>
            </a:r>
            <a:r>
              <a:rPr lang="en-US" altLang="zh-CN" sz="1800" dirty="0" smtClean="0"/>
              <a:t>)=</a:t>
            </a:r>
            <a:r>
              <a:rPr lang="en-US" altLang="zh-CN" sz="1800" i="1" dirty="0" smtClean="0"/>
              <a:t>P</a:t>
            </a:r>
            <a:r>
              <a:rPr lang="en-US" altLang="zh-CN" sz="1800" dirty="0" smtClean="0"/>
              <a:t>(</a:t>
            </a:r>
            <a:r>
              <a:rPr lang="en-US" altLang="zh-CN" sz="1800" i="1" dirty="0" smtClean="0"/>
              <a:t>A</a:t>
            </a:r>
            <a:r>
              <a:rPr lang="en-US" altLang="zh-CN" sz="1800" dirty="0" smtClean="0"/>
              <a:t>)</a:t>
            </a:r>
            <a:r>
              <a:rPr lang="en-US" altLang="zh-CN" sz="1800" i="1" dirty="0" smtClean="0"/>
              <a:t>P</a:t>
            </a:r>
            <a:r>
              <a:rPr lang="en-US" altLang="zh-CN" sz="1800" dirty="0" smtClean="0"/>
              <a:t>(</a:t>
            </a:r>
            <a:r>
              <a:rPr lang="en-US" altLang="zh-CN" sz="1800" i="1" dirty="0" smtClean="0"/>
              <a:t>B</a:t>
            </a:r>
            <a:r>
              <a:rPr lang="en-US" altLang="zh-CN" sz="1800" dirty="0" smtClean="0"/>
              <a:t>|</a:t>
            </a:r>
            <a:r>
              <a:rPr lang="en-US" altLang="zh-CN" sz="1800" i="1" dirty="0" smtClean="0"/>
              <a:t>A</a:t>
            </a:r>
            <a:r>
              <a:rPr lang="en-US" altLang="zh-CN" sz="1800" dirty="0" smtClean="0"/>
              <a:t>)=0.95</a:t>
            </a:r>
            <a:r>
              <a:rPr lang="zh-CN" altLang="zh-CN" sz="1800" dirty="0" smtClean="0"/>
              <a:t>×</a:t>
            </a:r>
            <a:r>
              <a:rPr lang="en-US" altLang="zh-CN" sz="1800" dirty="0" smtClean="0"/>
              <a:t>0.0505=0.048</a:t>
            </a:r>
            <a:endParaRPr lang="zh-CN" altLang="zh-CN"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17</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5.3 </a:t>
            </a:r>
            <a:r>
              <a:rPr lang="zh-CN" altLang="zh-CN" dirty="0" smtClean="0"/>
              <a:t>条件概率与乘法公式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3 Conditional </a:t>
            </a:r>
            <a:r>
              <a:rPr lang="en-US" altLang="zh-CN" sz="2000" b="1" i="1" dirty="0" smtClean="0">
                <a:solidFill>
                  <a:srgbClr val="008000"/>
                </a:solidFill>
                <a:latin typeface="楷体_GB2312" pitchFamily="49" charset="-122"/>
                <a:ea typeface="楷体_GB2312" pitchFamily="49" charset="-122"/>
              </a:rPr>
              <a:t>Probability </a:t>
            </a:r>
            <a:r>
              <a:rPr lang="en-US" altLang="zh-CN" sz="2000" b="1" i="1" dirty="0" smtClean="0">
                <a:solidFill>
                  <a:srgbClr val="008000"/>
                </a:solidFill>
                <a:latin typeface="楷体_GB2312" pitchFamily="49" charset="-122"/>
                <a:ea typeface="楷体_GB2312" pitchFamily="49" charset="-122"/>
              </a:rPr>
              <a:t>and </a:t>
            </a:r>
            <a:r>
              <a:rPr lang="en-US" altLang="zh-CN" sz="2000" b="1" i="1" dirty="0" smtClean="0">
                <a:solidFill>
                  <a:srgbClr val="008000"/>
                </a:solidFill>
                <a:latin typeface="楷体_GB2312" pitchFamily="49" charset="-122"/>
                <a:ea typeface="楷体_GB2312" pitchFamily="49" charset="-122"/>
              </a:rPr>
              <a:t>Multiplication Formula</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5.3.3 </a:t>
            </a:r>
            <a:r>
              <a:rPr lang="zh-CN" altLang="zh-CN" dirty="0" smtClean="0"/>
              <a:t>事件的独立性</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1938992"/>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设</a:t>
            </a:r>
            <a:r>
              <a:rPr lang="en-US" altLang="zh-CN" sz="2000" i="1" dirty="0" smtClean="0"/>
              <a:t>A</a:t>
            </a:r>
            <a:r>
              <a:rPr lang="zh-CN" altLang="zh-CN" sz="2000" dirty="0" smtClean="0"/>
              <a:t>，</a:t>
            </a:r>
            <a:r>
              <a:rPr lang="en-US" altLang="zh-CN" sz="2000" i="1" dirty="0" smtClean="0"/>
              <a:t>B</a:t>
            </a:r>
            <a:r>
              <a:rPr lang="zh-CN" altLang="zh-CN" sz="2000" dirty="0" smtClean="0"/>
              <a:t>是任意两个事件，如果</a:t>
            </a:r>
            <a:r>
              <a:rPr lang="en-US" altLang="zh-CN" sz="2000" dirty="0" smtClean="0"/>
              <a:t> </a:t>
            </a:r>
            <a:r>
              <a:rPr lang="en-US" altLang="zh-CN" sz="2000" i="1" dirty="0" smtClean="0"/>
              <a:t>P</a:t>
            </a:r>
            <a:r>
              <a:rPr lang="en-US" altLang="zh-CN" sz="2000" dirty="0" smtClean="0"/>
              <a:t>(</a:t>
            </a:r>
            <a:r>
              <a:rPr lang="en-US" altLang="zh-CN" sz="2000" i="1" dirty="0" smtClean="0"/>
              <a:t>AB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P</a:t>
            </a:r>
            <a:r>
              <a:rPr lang="en-US" altLang="zh-CN" sz="2000" dirty="0" smtClean="0"/>
              <a:t>(</a:t>
            </a:r>
            <a:r>
              <a:rPr lang="en-US" altLang="zh-CN" sz="2000" i="1" dirty="0" smtClean="0"/>
              <a:t>B</a:t>
            </a:r>
            <a:r>
              <a:rPr lang="en-US" altLang="zh-CN" sz="2000" dirty="0" smtClean="0"/>
              <a:t>)                 (5.10)</a:t>
            </a:r>
            <a:endParaRPr lang="zh-CN" altLang="zh-CN" sz="2000" dirty="0" smtClean="0"/>
          </a:p>
          <a:p>
            <a:r>
              <a:rPr lang="zh-CN" altLang="zh-CN" sz="2000" dirty="0" smtClean="0"/>
              <a:t>则称事件</a:t>
            </a:r>
            <a:r>
              <a:rPr lang="en-US" altLang="zh-CN" sz="2000" i="1" dirty="0" smtClean="0"/>
              <a:t>A</a:t>
            </a:r>
            <a:r>
              <a:rPr lang="zh-CN" altLang="zh-CN" sz="2000" dirty="0" smtClean="0"/>
              <a:t>与</a:t>
            </a:r>
            <a:r>
              <a:rPr lang="en-US" altLang="zh-CN" sz="2000" i="1" dirty="0" smtClean="0"/>
              <a:t>B</a:t>
            </a:r>
            <a:r>
              <a:rPr lang="zh-CN" altLang="zh-CN" sz="2000" dirty="0" smtClean="0"/>
              <a:t>相互独立</a:t>
            </a:r>
            <a:r>
              <a:rPr lang="en-US" altLang="zh-CN" sz="2000" dirty="0" smtClean="0"/>
              <a:t>(Independent)</a:t>
            </a:r>
            <a:r>
              <a:rPr lang="zh-CN" altLang="zh-CN" sz="2000" dirty="0" smtClean="0"/>
              <a:t>。</a:t>
            </a:r>
          </a:p>
          <a:p>
            <a:r>
              <a:rPr lang="en-US" altLang="zh-CN" sz="2000" dirty="0" smtClean="0"/>
              <a:t>        </a:t>
            </a:r>
            <a:r>
              <a:rPr lang="zh-CN" altLang="zh-CN" sz="2000" dirty="0" smtClean="0"/>
              <a:t>对于任意两个相互独立的事件</a:t>
            </a:r>
            <a:r>
              <a:rPr lang="en-US" altLang="zh-CN" sz="2000" i="1" dirty="0" smtClean="0"/>
              <a:t>A</a:t>
            </a:r>
            <a:r>
              <a:rPr lang="zh-CN" altLang="zh-CN" sz="2000" dirty="0" smtClean="0"/>
              <a:t>和</a:t>
            </a:r>
            <a:r>
              <a:rPr lang="en-US" altLang="zh-CN" sz="2000" i="1" dirty="0" smtClean="0"/>
              <a:t>B</a:t>
            </a:r>
            <a:r>
              <a:rPr lang="zh-CN" altLang="zh-CN" sz="2000" dirty="0" smtClean="0"/>
              <a:t>，若</a:t>
            </a:r>
            <a:r>
              <a:rPr lang="en-US" altLang="zh-CN" sz="2000" i="1" dirty="0" smtClean="0"/>
              <a:t>P</a:t>
            </a:r>
            <a:r>
              <a:rPr lang="en-US" altLang="zh-CN" sz="2000" dirty="0" smtClean="0"/>
              <a:t>(</a:t>
            </a:r>
            <a:r>
              <a:rPr lang="en-US" altLang="zh-CN" sz="2000" i="1" dirty="0" smtClean="0"/>
              <a:t>B</a:t>
            </a:r>
            <a:r>
              <a:rPr lang="en-US" altLang="zh-CN" sz="2000" dirty="0" smtClean="0"/>
              <a:t>)&gt;0</a:t>
            </a:r>
            <a:r>
              <a:rPr lang="zh-CN" altLang="zh-CN" sz="2000" dirty="0" smtClean="0"/>
              <a:t>，则</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B</a:t>
            </a:r>
            <a:r>
              <a:rPr lang="en-US" altLang="zh-CN" sz="2000" dirty="0" smtClean="0"/>
              <a:t>)</a:t>
            </a:r>
            <a:r>
              <a:rPr lang="zh-CN" altLang="zh-CN" sz="2000" dirty="0" smtClean="0"/>
              <a:t>有定义，并且由公式</a:t>
            </a:r>
            <a:r>
              <a:rPr lang="en-US" altLang="zh-CN" sz="2000" dirty="0" smtClean="0"/>
              <a:t>(5.8)</a:t>
            </a:r>
            <a:r>
              <a:rPr lang="zh-CN" altLang="zh-CN" sz="2000" dirty="0" smtClean="0"/>
              <a:t>和</a:t>
            </a:r>
            <a:r>
              <a:rPr lang="en-US" altLang="zh-CN" sz="2000" dirty="0" smtClean="0"/>
              <a:t>(5.10)</a:t>
            </a:r>
            <a:r>
              <a:rPr lang="zh-CN" altLang="zh-CN" sz="2000" dirty="0" smtClean="0"/>
              <a:t>可得</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B</a:t>
            </a:r>
            <a:r>
              <a:rPr lang="en-US" altLang="zh-CN" sz="2000" dirty="0" smtClean="0"/>
              <a:t>)</a:t>
            </a:r>
            <a:r>
              <a:rPr lang="zh-CN" altLang="zh-CN" sz="2000" dirty="0" smtClean="0"/>
              <a:t>，这说明事件</a:t>
            </a:r>
            <a:r>
              <a:rPr lang="en-US" altLang="zh-CN" sz="2000" i="1" dirty="0" smtClean="0"/>
              <a:t>A</a:t>
            </a:r>
            <a:r>
              <a:rPr lang="zh-CN" altLang="zh-CN" sz="2000" dirty="0" smtClean="0"/>
              <a:t>的概率不受“事件</a:t>
            </a:r>
            <a:r>
              <a:rPr lang="en-US" altLang="zh-CN" sz="2000" i="1" dirty="0" smtClean="0"/>
              <a:t>B</a:t>
            </a:r>
            <a:r>
              <a:rPr lang="zh-CN" altLang="zh-CN" sz="2000" dirty="0" smtClean="0"/>
              <a:t>已发生”这个条件的影响，即事件</a:t>
            </a:r>
            <a:r>
              <a:rPr lang="en-US" altLang="zh-CN" sz="2000" i="1" dirty="0" smtClean="0"/>
              <a:t>A</a:t>
            </a:r>
            <a:r>
              <a:rPr lang="zh-CN" altLang="zh-CN" sz="2000" dirty="0" smtClean="0"/>
              <a:t>的概率不依赖于事件</a:t>
            </a:r>
            <a:r>
              <a:rPr lang="en-US" altLang="zh-CN" sz="2000" i="1" dirty="0" smtClean="0"/>
              <a:t>B</a:t>
            </a:r>
            <a:r>
              <a:rPr lang="zh-CN" altLang="zh-CN" sz="2000" dirty="0" smtClean="0"/>
              <a:t>的发生。</a:t>
            </a:r>
            <a:endParaRPr lang="zh-CN" altLang="zh-CN" sz="2000" dirty="0"/>
          </a:p>
        </p:txBody>
      </p:sp>
      <p:sp>
        <p:nvSpPr>
          <p:cNvPr id="7" name="Text Box 15"/>
          <p:cNvSpPr txBox="1">
            <a:spLocks noChangeArrowheads="1"/>
          </p:cNvSpPr>
          <p:nvPr/>
        </p:nvSpPr>
        <p:spPr bwMode="auto">
          <a:xfrm>
            <a:off x="395420" y="4555074"/>
            <a:ext cx="8642350" cy="1754326"/>
          </a:xfrm>
          <a:prstGeom prst="rect">
            <a:avLst/>
          </a:prstGeom>
          <a:noFill/>
          <a:ln w="9525" algn="ctr">
            <a:noFill/>
            <a:miter lim="800000"/>
            <a:headEnd/>
            <a:tailEnd/>
          </a:ln>
          <a:effectLst/>
        </p:spPr>
        <p:txBody>
          <a:bodyPr>
            <a:spAutoFit/>
          </a:bodyPr>
          <a:lstStyle/>
          <a:p>
            <a:r>
              <a:rPr lang="zh-CN" altLang="zh-CN" sz="1800" b="1" dirty="0" smtClean="0"/>
              <a:t>例</a:t>
            </a:r>
            <a:r>
              <a:rPr lang="en-US" altLang="zh-CN" sz="1800" b="1" dirty="0" smtClean="0"/>
              <a:t>5</a:t>
            </a:r>
            <a:r>
              <a:rPr lang="zh-CN" altLang="zh-CN" sz="1800" b="1" dirty="0" smtClean="0"/>
              <a:t>－</a:t>
            </a:r>
            <a:r>
              <a:rPr lang="en-US" altLang="zh-CN" sz="1800" b="1" dirty="0" smtClean="0"/>
              <a:t>16</a:t>
            </a:r>
            <a:r>
              <a:rPr lang="en-US" altLang="zh-CN" sz="1800" dirty="0" smtClean="0"/>
              <a:t>   </a:t>
            </a:r>
            <a:r>
              <a:rPr lang="zh-CN" altLang="zh-CN" sz="1800" dirty="0" smtClean="0"/>
              <a:t>从一副扑克牌（</a:t>
            </a:r>
            <a:r>
              <a:rPr lang="en-US" altLang="zh-CN" sz="1800" dirty="0" smtClean="0"/>
              <a:t>52</a:t>
            </a:r>
            <a:r>
              <a:rPr lang="zh-CN" altLang="zh-CN" sz="1800" dirty="0" smtClean="0"/>
              <a:t>张）中任意抽取一张牌，求抽出的是红桃</a:t>
            </a:r>
            <a:r>
              <a:rPr lang="en-US" altLang="zh-CN" sz="1800" i="1" dirty="0" smtClean="0"/>
              <a:t>A</a:t>
            </a:r>
            <a:r>
              <a:rPr lang="zh-CN" altLang="zh-CN" sz="1800" dirty="0" smtClean="0"/>
              <a:t>的概率。</a:t>
            </a:r>
          </a:p>
          <a:p>
            <a:r>
              <a:rPr lang="zh-CN" altLang="zh-CN" sz="1800" b="1" dirty="0" smtClean="0"/>
              <a:t>解</a:t>
            </a:r>
            <a:r>
              <a:rPr lang="en-US" altLang="zh-CN" sz="1800" dirty="0" smtClean="0"/>
              <a:t>  </a:t>
            </a:r>
            <a:r>
              <a:rPr lang="zh-CN" altLang="zh-CN" sz="1800" dirty="0" smtClean="0"/>
              <a:t>设</a:t>
            </a:r>
            <a:r>
              <a:rPr lang="en-US" altLang="zh-CN" sz="1800" i="1" dirty="0" smtClean="0"/>
              <a:t>A</a:t>
            </a:r>
            <a:r>
              <a:rPr lang="en-US" altLang="zh-CN" sz="1800" dirty="0" smtClean="0"/>
              <a:t>={</a:t>
            </a:r>
            <a:r>
              <a:rPr lang="zh-CN" altLang="zh-CN" sz="1800" dirty="0" smtClean="0"/>
              <a:t>抽出红桃</a:t>
            </a:r>
            <a:r>
              <a:rPr lang="en-US" altLang="zh-CN" sz="1800" i="1" dirty="0" smtClean="0"/>
              <a:t>A</a:t>
            </a:r>
            <a:r>
              <a:rPr lang="en-US" altLang="zh-CN" sz="1800" dirty="0" smtClean="0"/>
              <a:t>}</a:t>
            </a:r>
            <a:r>
              <a:rPr lang="zh-CN" altLang="zh-CN" sz="1800" dirty="0" smtClean="0"/>
              <a:t>，</a:t>
            </a:r>
            <a:r>
              <a:rPr lang="en-US" altLang="zh-CN" sz="1800" i="1" dirty="0" smtClean="0"/>
              <a:t>B</a:t>
            </a:r>
            <a:r>
              <a:rPr lang="en-US" altLang="zh-CN" sz="1800" dirty="0" smtClean="0"/>
              <a:t>={</a:t>
            </a:r>
            <a:r>
              <a:rPr lang="zh-CN" altLang="zh-CN" sz="1800" dirty="0" smtClean="0"/>
              <a:t>抽出红桃</a:t>
            </a:r>
            <a:r>
              <a:rPr lang="en-US" altLang="zh-CN" sz="1800" dirty="0" smtClean="0"/>
              <a:t>}</a:t>
            </a:r>
            <a:r>
              <a:rPr lang="zh-CN" altLang="zh-CN" sz="1800" dirty="0" smtClean="0"/>
              <a:t>，</a:t>
            </a:r>
            <a:r>
              <a:rPr lang="en-US" altLang="zh-CN" sz="1800" i="1" dirty="0" smtClean="0"/>
              <a:t>C</a:t>
            </a:r>
            <a:r>
              <a:rPr lang="en-US" altLang="zh-CN" sz="1800" dirty="0" smtClean="0"/>
              <a:t>={</a:t>
            </a:r>
            <a:r>
              <a:rPr lang="zh-CN" altLang="zh-CN" sz="1800" dirty="0" smtClean="0"/>
              <a:t>抽出</a:t>
            </a:r>
            <a:r>
              <a:rPr lang="en-US" altLang="zh-CN" sz="1800" i="1" dirty="0" smtClean="0"/>
              <a:t>A</a:t>
            </a:r>
            <a:r>
              <a:rPr lang="en-US" altLang="zh-CN" sz="1800" dirty="0" smtClean="0"/>
              <a:t>}</a:t>
            </a:r>
            <a:r>
              <a:rPr lang="zh-CN" altLang="zh-CN" sz="1800" dirty="0" smtClean="0"/>
              <a:t>，则显然</a:t>
            </a:r>
            <a:r>
              <a:rPr lang="en-US" altLang="zh-CN" sz="1800" i="1" dirty="0" smtClean="0"/>
              <a:t>P</a:t>
            </a:r>
            <a:r>
              <a:rPr lang="en-US" altLang="zh-CN" sz="1800" dirty="0" smtClean="0"/>
              <a:t>(</a:t>
            </a:r>
            <a:r>
              <a:rPr lang="en-US" altLang="zh-CN" sz="1800" i="1" dirty="0" smtClean="0"/>
              <a:t>A</a:t>
            </a:r>
            <a:r>
              <a:rPr lang="en-US" altLang="zh-CN" sz="1800" dirty="0" smtClean="0"/>
              <a:t>)=1/52,  </a:t>
            </a:r>
            <a:r>
              <a:rPr lang="en-US" altLang="zh-CN" sz="1800" i="1" dirty="0" smtClean="0"/>
              <a:t>P</a:t>
            </a:r>
            <a:r>
              <a:rPr lang="en-US" altLang="zh-CN" sz="1800" dirty="0" smtClean="0"/>
              <a:t>(</a:t>
            </a:r>
            <a:r>
              <a:rPr lang="en-US" altLang="zh-CN" sz="1800" i="1" dirty="0" smtClean="0"/>
              <a:t>B</a:t>
            </a:r>
            <a:r>
              <a:rPr lang="en-US" altLang="zh-CN" sz="1800" dirty="0" smtClean="0"/>
              <a:t>)=1/13</a:t>
            </a:r>
            <a:r>
              <a:rPr lang="zh-CN" altLang="zh-CN" sz="1800" dirty="0" smtClean="0"/>
              <a:t>，</a:t>
            </a:r>
            <a:r>
              <a:rPr lang="en-US" altLang="zh-CN" sz="1800" i="1" dirty="0" smtClean="0"/>
              <a:t>P</a:t>
            </a:r>
            <a:r>
              <a:rPr lang="en-US" altLang="zh-CN" sz="1800" dirty="0" smtClean="0"/>
              <a:t>(</a:t>
            </a:r>
            <a:r>
              <a:rPr lang="en-US" altLang="zh-CN" sz="1800" i="1" dirty="0" smtClean="0"/>
              <a:t>C</a:t>
            </a:r>
            <a:r>
              <a:rPr lang="en-US" altLang="zh-CN" sz="1800" dirty="0" smtClean="0"/>
              <a:t>)=1/4</a:t>
            </a:r>
            <a:r>
              <a:rPr lang="zh-CN" altLang="zh-CN" sz="1800" dirty="0" smtClean="0"/>
              <a:t>。另一方面，事件</a:t>
            </a:r>
            <a:r>
              <a:rPr lang="en-US" altLang="zh-CN" sz="1800" i="1" dirty="0" smtClean="0"/>
              <a:t>A</a:t>
            </a:r>
            <a:r>
              <a:rPr lang="zh-CN" altLang="zh-CN" sz="1800" dirty="0" smtClean="0"/>
              <a:t>也可以看作是事件</a:t>
            </a:r>
            <a:r>
              <a:rPr lang="en-US" altLang="zh-CN" sz="1800" i="1" dirty="0" smtClean="0"/>
              <a:t>B</a:t>
            </a:r>
            <a:r>
              <a:rPr lang="zh-CN" altLang="zh-CN" sz="1800" dirty="0" smtClean="0"/>
              <a:t>与</a:t>
            </a:r>
            <a:r>
              <a:rPr lang="en-US" altLang="zh-CN" sz="1800" i="1" dirty="0" smtClean="0"/>
              <a:t>C</a:t>
            </a:r>
            <a:r>
              <a:rPr lang="zh-CN" altLang="zh-CN" sz="1800" dirty="0" smtClean="0"/>
              <a:t>的积事件，并且事件</a:t>
            </a:r>
            <a:r>
              <a:rPr lang="en-US" altLang="zh-CN" sz="1800" i="1" dirty="0" smtClean="0"/>
              <a:t>B</a:t>
            </a:r>
            <a:r>
              <a:rPr lang="zh-CN" altLang="zh-CN" sz="1800" dirty="0" smtClean="0"/>
              <a:t>与</a:t>
            </a:r>
            <a:r>
              <a:rPr lang="en-US" altLang="zh-CN" sz="1800" i="1" dirty="0" smtClean="0"/>
              <a:t>C</a:t>
            </a:r>
            <a:r>
              <a:rPr lang="zh-CN" altLang="zh-CN" sz="1800" dirty="0" smtClean="0"/>
              <a:t>相互独立，因此从事件的独立性也可以得出</a:t>
            </a:r>
          </a:p>
          <a:p>
            <a:pPr algn="ctr"/>
            <a:r>
              <a:rPr lang="en-US" altLang="zh-CN" sz="1800" i="1" dirty="0" smtClean="0"/>
              <a:t>P</a:t>
            </a:r>
            <a:r>
              <a:rPr lang="en-US" altLang="zh-CN" sz="1800" dirty="0" smtClean="0"/>
              <a:t>(</a:t>
            </a:r>
            <a:r>
              <a:rPr lang="en-US" altLang="zh-CN" sz="1800" i="1" dirty="0" smtClean="0"/>
              <a:t>A</a:t>
            </a:r>
            <a:r>
              <a:rPr lang="en-US" altLang="zh-CN" sz="1800" dirty="0" smtClean="0"/>
              <a:t>)=</a:t>
            </a:r>
            <a:r>
              <a:rPr lang="en-US" altLang="zh-CN" sz="1800" i="1" dirty="0" smtClean="0"/>
              <a:t>P</a:t>
            </a:r>
            <a:r>
              <a:rPr lang="en-US" altLang="zh-CN" sz="1800" dirty="0" smtClean="0"/>
              <a:t>(</a:t>
            </a:r>
            <a:r>
              <a:rPr lang="en-US" altLang="zh-CN" sz="1800" i="1" dirty="0" smtClean="0"/>
              <a:t>BC</a:t>
            </a:r>
            <a:r>
              <a:rPr lang="en-US" altLang="zh-CN" sz="1800" dirty="0" smtClean="0"/>
              <a:t>)=</a:t>
            </a:r>
            <a:r>
              <a:rPr lang="en-US" altLang="zh-CN" sz="1800" i="1" dirty="0" smtClean="0"/>
              <a:t>P</a:t>
            </a:r>
            <a:r>
              <a:rPr lang="en-US" altLang="zh-CN" sz="1800" dirty="0" smtClean="0"/>
              <a:t>(</a:t>
            </a:r>
            <a:r>
              <a:rPr lang="en-US" altLang="zh-CN" sz="1800" i="1" dirty="0" smtClean="0"/>
              <a:t>B</a:t>
            </a:r>
            <a:r>
              <a:rPr lang="en-US" altLang="zh-CN" sz="1800" dirty="0" smtClean="0"/>
              <a:t>)</a:t>
            </a:r>
            <a:r>
              <a:rPr lang="en-US" altLang="zh-CN" sz="1800" i="1" dirty="0" smtClean="0"/>
              <a:t>P</a:t>
            </a:r>
            <a:r>
              <a:rPr lang="en-US" altLang="zh-CN" sz="1800" dirty="0" smtClean="0"/>
              <a:t>(</a:t>
            </a:r>
            <a:r>
              <a:rPr lang="en-US" altLang="zh-CN" sz="1800" i="1" dirty="0" smtClean="0"/>
              <a:t>C</a:t>
            </a:r>
            <a:r>
              <a:rPr lang="en-US" altLang="zh-CN" sz="1800" dirty="0" smtClean="0"/>
              <a:t>)=1/52</a:t>
            </a:r>
            <a:r>
              <a:rPr lang="zh-CN" altLang="zh-CN" sz="1800" dirty="0" smtClean="0"/>
              <a:t>。</a:t>
            </a:r>
            <a:endParaRPr lang="zh-CN" altLang="zh-CN"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18</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5.4 </a:t>
            </a:r>
            <a:r>
              <a:rPr lang="zh-CN" altLang="zh-CN" dirty="0" smtClean="0"/>
              <a:t>全概率公式与贝叶斯公式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4 Total </a:t>
            </a:r>
            <a:r>
              <a:rPr lang="en-US" altLang="zh-CN" sz="2000" b="1" i="1" dirty="0" smtClean="0">
                <a:solidFill>
                  <a:srgbClr val="008000"/>
                </a:solidFill>
                <a:latin typeface="楷体_GB2312" pitchFamily="49" charset="-122"/>
                <a:ea typeface="楷体_GB2312" pitchFamily="49" charset="-122"/>
              </a:rPr>
              <a:t>Probability Formula </a:t>
            </a:r>
            <a:r>
              <a:rPr lang="en-US" altLang="zh-CN" sz="2000" b="1" i="1" dirty="0" smtClean="0">
                <a:solidFill>
                  <a:srgbClr val="008000"/>
                </a:solidFill>
                <a:latin typeface="楷体_GB2312" pitchFamily="49" charset="-122"/>
                <a:ea typeface="楷体_GB2312" pitchFamily="49" charset="-122"/>
              </a:rPr>
              <a:t>and </a:t>
            </a:r>
            <a:r>
              <a:rPr lang="en-US" altLang="zh-CN" sz="2000" b="1" i="1" dirty="0" err="1" smtClean="0">
                <a:solidFill>
                  <a:srgbClr val="008000"/>
                </a:solidFill>
                <a:latin typeface="楷体_GB2312" pitchFamily="49" charset="-122"/>
                <a:ea typeface="楷体_GB2312" pitchFamily="49" charset="-122"/>
              </a:rPr>
              <a:t>Bayes</a:t>
            </a:r>
            <a:r>
              <a:rPr lang="en-US" altLang="zh-CN" sz="2000" b="1" i="1" dirty="0" smtClean="0">
                <a:solidFill>
                  <a:srgbClr val="008000"/>
                </a:solidFill>
                <a:latin typeface="楷体_GB2312" pitchFamily="49" charset="-122"/>
                <a:ea typeface="楷体_GB2312" pitchFamily="49" charset="-122"/>
              </a:rPr>
              <a:t> </a:t>
            </a:r>
            <a:r>
              <a:rPr lang="en-US" altLang="zh-CN" sz="2000" b="1" i="1" dirty="0" smtClean="0">
                <a:solidFill>
                  <a:srgbClr val="008000"/>
                </a:solidFill>
                <a:latin typeface="楷体_GB2312" pitchFamily="49" charset="-122"/>
                <a:ea typeface="楷体_GB2312" pitchFamily="49" charset="-122"/>
              </a:rPr>
              <a:t>Formula</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5.4.1 </a:t>
            </a:r>
            <a:r>
              <a:rPr lang="zh-CN" altLang="zh-CN" dirty="0" smtClean="0"/>
              <a:t>全概率公式</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2554545"/>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设试验的样本空间是</a:t>
            </a:r>
            <a:r>
              <a:rPr lang="en-US" altLang="zh-CN" sz="2000" i="1" dirty="0" smtClean="0"/>
              <a:t>S</a:t>
            </a:r>
            <a:r>
              <a:rPr lang="zh-CN" altLang="zh-CN" sz="2000" dirty="0" smtClean="0"/>
              <a:t>，</a:t>
            </a:r>
            <a:r>
              <a:rPr lang="en-US" altLang="zh-CN" sz="2000" i="1" dirty="0" smtClean="0"/>
              <a:t>A</a:t>
            </a:r>
            <a:r>
              <a:rPr lang="en-US" altLang="zh-CN" sz="2000" baseline="-25000" dirty="0" smtClean="0"/>
              <a:t>1</a:t>
            </a:r>
            <a:r>
              <a:rPr lang="zh-CN" altLang="zh-CN" sz="2000" dirty="0" smtClean="0"/>
              <a:t>，</a:t>
            </a:r>
            <a:r>
              <a:rPr lang="en-US" altLang="zh-CN" sz="2000" i="1" dirty="0" smtClean="0"/>
              <a:t>A</a:t>
            </a:r>
            <a:r>
              <a:rPr lang="en-US" altLang="zh-CN" sz="2000" baseline="-25000" dirty="0" smtClean="0"/>
              <a:t>2</a:t>
            </a:r>
            <a:r>
              <a:rPr lang="zh-CN" altLang="zh-CN" sz="2000" dirty="0" smtClean="0"/>
              <a:t>，…，</a:t>
            </a:r>
            <a:r>
              <a:rPr lang="en-US" altLang="zh-CN" sz="2000" i="1" dirty="0" smtClean="0"/>
              <a:t>A</a:t>
            </a:r>
            <a:r>
              <a:rPr lang="en-US" altLang="zh-CN" sz="2000" i="1" baseline="-25000" dirty="0" smtClean="0"/>
              <a:t>n</a:t>
            </a:r>
            <a:r>
              <a:rPr lang="zh-CN" altLang="zh-CN" sz="2000" dirty="0" smtClean="0"/>
              <a:t>为一组事件，满足①</a:t>
            </a:r>
            <a:r>
              <a:rPr lang="en-US" altLang="zh-CN" sz="2000" i="1" dirty="0" smtClean="0"/>
              <a:t>A</a:t>
            </a:r>
            <a:r>
              <a:rPr lang="en-US" altLang="zh-CN" sz="2000" baseline="-25000" dirty="0" smtClean="0"/>
              <a:t>1</a:t>
            </a:r>
            <a:r>
              <a:rPr lang="zh-CN" altLang="zh-CN" sz="2000" dirty="0" smtClean="0"/>
              <a:t>，</a:t>
            </a:r>
            <a:r>
              <a:rPr lang="en-US" altLang="zh-CN" sz="2000" i="1" dirty="0" smtClean="0"/>
              <a:t>A</a:t>
            </a:r>
            <a:r>
              <a:rPr lang="en-US" altLang="zh-CN" sz="2000" baseline="-25000" dirty="0" smtClean="0"/>
              <a:t>2</a:t>
            </a:r>
            <a:r>
              <a:rPr lang="zh-CN" altLang="zh-CN" sz="2000" dirty="0" smtClean="0"/>
              <a:t>，…，</a:t>
            </a:r>
            <a:r>
              <a:rPr lang="en-US" altLang="zh-CN" sz="2000" i="1" dirty="0" smtClean="0"/>
              <a:t>A</a:t>
            </a:r>
            <a:r>
              <a:rPr lang="en-US" altLang="zh-CN" sz="2000" i="1" baseline="-25000" dirty="0" smtClean="0"/>
              <a:t>n</a:t>
            </a:r>
            <a:r>
              <a:rPr lang="zh-CN" altLang="zh-CN" sz="2000" dirty="0" smtClean="0"/>
              <a:t>两两互斥，②</a:t>
            </a:r>
            <a:r>
              <a:rPr lang="en-US" altLang="zh-CN" sz="2000" i="1" dirty="0" smtClean="0"/>
              <a:t>A</a:t>
            </a:r>
            <a:r>
              <a:rPr lang="en-US" altLang="zh-CN" sz="2000" baseline="-25000" dirty="0" smtClean="0"/>
              <a:t>1</a:t>
            </a:r>
            <a:r>
              <a:rPr lang="zh-CN" altLang="zh-CN" sz="2000" dirty="0" smtClean="0"/>
              <a:t>＋</a:t>
            </a:r>
            <a:r>
              <a:rPr lang="en-US" altLang="zh-CN" sz="2000" i="1" dirty="0" smtClean="0"/>
              <a:t>A</a:t>
            </a:r>
            <a:r>
              <a:rPr lang="en-US" altLang="zh-CN" sz="2000" baseline="-25000" dirty="0" smtClean="0"/>
              <a:t>2</a:t>
            </a:r>
            <a:r>
              <a:rPr lang="zh-CN" altLang="zh-CN" sz="2000" dirty="0" smtClean="0"/>
              <a:t>＋…＋</a:t>
            </a:r>
            <a:r>
              <a:rPr lang="en-US" altLang="zh-CN" sz="2000" i="1" dirty="0" smtClean="0"/>
              <a:t>A</a:t>
            </a:r>
            <a:r>
              <a:rPr lang="en-US" altLang="zh-CN" sz="2000" i="1" baseline="-25000" dirty="0" smtClean="0"/>
              <a:t>n</a:t>
            </a:r>
            <a:r>
              <a:rPr lang="zh-CN" altLang="zh-CN" sz="2000" dirty="0" smtClean="0"/>
              <a:t>＝</a:t>
            </a:r>
            <a:r>
              <a:rPr lang="en-US" altLang="zh-CN" sz="2000" i="1" dirty="0" smtClean="0"/>
              <a:t>S</a:t>
            </a:r>
            <a:r>
              <a:rPr lang="zh-CN" altLang="zh-CN" sz="2000" dirty="0" smtClean="0"/>
              <a:t>，③</a:t>
            </a:r>
            <a:r>
              <a:rPr lang="en-US" altLang="zh-CN" sz="2000" i="1" dirty="0" smtClean="0"/>
              <a:t>P</a:t>
            </a:r>
            <a:r>
              <a:rPr lang="en-US" altLang="zh-CN" sz="2000" dirty="0" smtClean="0"/>
              <a:t>(</a:t>
            </a:r>
            <a:r>
              <a:rPr lang="en-US" altLang="zh-CN" sz="2000" i="1" dirty="0" smtClean="0"/>
              <a:t>A</a:t>
            </a:r>
            <a:r>
              <a:rPr lang="en-US" altLang="zh-CN" sz="2000" i="1" baseline="-25000" dirty="0" smtClean="0"/>
              <a:t>i</a:t>
            </a:r>
            <a:r>
              <a:rPr lang="en-US" altLang="zh-CN" sz="2000" dirty="0" smtClean="0"/>
              <a:t>)&gt;0 (</a:t>
            </a:r>
            <a:r>
              <a:rPr lang="en-US" altLang="zh-CN" sz="2000" i="1" dirty="0" err="1" smtClean="0"/>
              <a:t>i</a:t>
            </a:r>
            <a:r>
              <a:rPr lang="en-US" altLang="zh-CN" sz="2000" dirty="0" smtClean="0"/>
              <a:t>=1,2,</a:t>
            </a:r>
            <a:r>
              <a:rPr lang="zh-CN" altLang="zh-CN" sz="2000" dirty="0" smtClean="0"/>
              <a:t>…</a:t>
            </a:r>
            <a:r>
              <a:rPr lang="en-US" altLang="zh-CN" sz="2000" dirty="0" smtClean="0"/>
              <a:t>,</a:t>
            </a:r>
            <a:r>
              <a:rPr lang="en-US" altLang="zh-CN" sz="2000" i="1" dirty="0" smtClean="0"/>
              <a:t>n</a:t>
            </a:r>
            <a:r>
              <a:rPr lang="en-US" altLang="zh-CN" sz="2000" dirty="0" smtClean="0"/>
              <a:t>)</a:t>
            </a:r>
            <a:r>
              <a:rPr lang="zh-CN" altLang="zh-CN" sz="2000" dirty="0" smtClean="0"/>
              <a:t>，则对任一事件</a:t>
            </a:r>
            <a:r>
              <a:rPr lang="en-US" altLang="zh-CN" sz="2000" i="1" dirty="0" smtClean="0"/>
              <a:t>B</a:t>
            </a:r>
            <a:r>
              <a:rPr lang="zh-CN" altLang="zh-CN" sz="2000" dirty="0" smtClean="0"/>
              <a:t>有</a:t>
            </a:r>
          </a:p>
          <a:p>
            <a:pPr algn="ctr"/>
            <a:r>
              <a:rPr lang="en-US" altLang="zh-CN" sz="2000" i="1" dirty="0" smtClean="0"/>
              <a:t>P</a:t>
            </a:r>
            <a:r>
              <a:rPr lang="en-US" altLang="zh-CN" sz="2000" dirty="0" smtClean="0"/>
              <a: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baseline="-25000" dirty="0" smtClean="0"/>
              <a:t>1</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baseline="-25000" dirty="0" smtClean="0"/>
              <a:t>2</a:t>
            </a:r>
            <a:r>
              <a:rPr lang="en-US" altLang="zh-CN" sz="2000" i="1" dirty="0" smtClean="0"/>
              <a:t>B</a:t>
            </a:r>
            <a:r>
              <a:rPr lang="en-US" altLang="zh-CN" sz="2000" dirty="0" smtClean="0"/>
              <a:t>)+</a:t>
            </a:r>
            <a:r>
              <a:rPr lang="zh-CN" altLang="zh-CN" sz="2000" dirty="0" smtClean="0"/>
              <a:t>…</a:t>
            </a:r>
            <a:r>
              <a:rPr lang="en-US" altLang="zh-CN" sz="2000" dirty="0" smtClean="0"/>
              <a:t>+</a:t>
            </a:r>
            <a:r>
              <a:rPr lang="en-US" altLang="zh-CN" sz="2000" i="1" dirty="0" smtClean="0"/>
              <a:t>P</a:t>
            </a:r>
            <a:r>
              <a:rPr lang="en-US" altLang="zh-CN" sz="2000" dirty="0" smtClean="0"/>
              <a:t>(</a:t>
            </a:r>
            <a:r>
              <a:rPr lang="en-US" altLang="zh-CN" sz="2000" i="1" dirty="0" err="1" smtClean="0"/>
              <a:t>A</a:t>
            </a:r>
            <a:r>
              <a:rPr lang="en-US" altLang="zh-CN" sz="2000" i="1" baseline="-25000" dirty="0" err="1" smtClean="0"/>
              <a:t>n</a:t>
            </a:r>
            <a:r>
              <a:rPr lang="en-US" altLang="zh-CN" sz="2000" i="1" dirty="0" err="1" smtClean="0"/>
              <a:t>B</a:t>
            </a:r>
            <a:r>
              <a:rPr lang="en-US" altLang="zh-CN" sz="2000" dirty="0" smtClean="0"/>
              <a:t>)=                            (5.11)</a:t>
            </a:r>
            <a:endParaRPr lang="zh-CN" altLang="zh-CN" sz="2000" dirty="0" smtClean="0"/>
          </a:p>
          <a:p>
            <a:r>
              <a:rPr lang="en-US" altLang="zh-CN" sz="2000" dirty="0" smtClean="0"/>
              <a:t>        </a:t>
            </a:r>
            <a:r>
              <a:rPr lang="zh-CN" altLang="zh-CN" sz="2000" dirty="0" smtClean="0"/>
              <a:t>公式</a:t>
            </a:r>
            <a:r>
              <a:rPr lang="en-US" altLang="zh-CN" sz="2000" dirty="0" smtClean="0"/>
              <a:t>(5.11)</a:t>
            </a:r>
            <a:r>
              <a:rPr lang="zh-CN" altLang="zh-CN" sz="2000" dirty="0" smtClean="0"/>
              <a:t>称为全概率公式</a:t>
            </a:r>
            <a:r>
              <a:rPr lang="en-US" altLang="zh-CN" sz="2000" dirty="0" smtClean="0"/>
              <a:t>(Formula for Total Probability)</a:t>
            </a:r>
            <a:r>
              <a:rPr lang="zh-CN" altLang="zh-CN" sz="2000" dirty="0" smtClean="0"/>
              <a:t>。满足条件（</a:t>
            </a:r>
            <a:r>
              <a:rPr lang="en-US" altLang="zh-CN" sz="2000" dirty="0" smtClean="0"/>
              <a:t>1</a:t>
            </a:r>
            <a:r>
              <a:rPr lang="zh-CN" altLang="zh-CN" sz="2000" dirty="0" smtClean="0"/>
              <a:t>）和（</a:t>
            </a:r>
            <a:r>
              <a:rPr lang="en-US" altLang="zh-CN" sz="2000" dirty="0" smtClean="0"/>
              <a:t>2</a:t>
            </a:r>
            <a:r>
              <a:rPr lang="zh-CN" altLang="zh-CN" sz="2000" dirty="0" smtClean="0"/>
              <a:t>）的事件组称为完备事件组，全概率公式的应用关键在于找出一个完备事件组。</a:t>
            </a:r>
            <a:endParaRPr lang="zh-CN" altLang="zh-CN" sz="2000" dirty="0"/>
          </a:p>
        </p:txBody>
      </p:sp>
      <p:pic>
        <p:nvPicPr>
          <p:cNvPr id="6147" name="Picture 3"/>
          <p:cNvPicPr>
            <a:picLocks noChangeAspect="1" noChangeArrowheads="1"/>
          </p:cNvPicPr>
          <p:nvPr/>
        </p:nvPicPr>
        <p:blipFill>
          <a:blip r:embed="rId2" cstate="print"/>
          <a:srcRect/>
          <a:stretch>
            <a:fillRect/>
          </a:stretch>
        </p:blipFill>
        <p:spPr bwMode="auto">
          <a:xfrm>
            <a:off x="5364110" y="3556361"/>
            <a:ext cx="1368190" cy="5207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19</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5.4 </a:t>
            </a:r>
            <a:r>
              <a:rPr lang="zh-CN" altLang="zh-CN" dirty="0" smtClean="0"/>
              <a:t>全概率公式与贝叶斯公式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4 Total </a:t>
            </a:r>
            <a:r>
              <a:rPr lang="en-US" altLang="zh-CN" sz="2000" b="1" i="1" dirty="0" smtClean="0">
                <a:solidFill>
                  <a:srgbClr val="008000"/>
                </a:solidFill>
                <a:latin typeface="楷体_GB2312" pitchFamily="49" charset="-122"/>
                <a:ea typeface="楷体_GB2312" pitchFamily="49" charset="-122"/>
              </a:rPr>
              <a:t>Probability Formula </a:t>
            </a:r>
            <a:r>
              <a:rPr lang="en-US" altLang="zh-CN" sz="2000" b="1" i="1" dirty="0" smtClean="0">
                <a:solidFill>
                  <a:srgbClr val="008000"/>
                </a:solidFill>
                <a:latin typeface="楷体_GB2312" pitchFamily="49" charset="-122"/>
                <a:ea typeface="楷体_GB2312" pitchFamily="49" charset="-122"/>
              </a:rPr>
              <a:t>and </a:t>
            </a:r>
            <a:r>
              <a:rPr lang="en-US" altLang="zh-CN" sz="2000" b="1" i="1" dirty="0" err="1" smtClean="0">
                <a:solidFill>
                  <a:srgbClr val="008000"/>
                </a:solidFill>
                <a:latin typeface="楷体_GB2312" pitchFamily="49" charset="-122"/>
                <a:ea typeface="楷体_GB2312" pitchFamily="49" charset="-122"/>
              </a:rPr>
              <a:t>Bayes’s</a:t>
            </a:r>
            <a:r>
              <a:rPr lang="en-US" altLang="zh-CN" sz="2000" b="1" i="1" dirty="0" smtClean="0">
                <a:solidFill>
                  <a:srgbClr val="008000"/>
                </a:solidFill>
                <a:latin typeface="楷体_GB2312" pitchFamily="49" charset="-122"/>
                <a:ea typeface="楷体_GB2312" pitchFamily="49" charset="-122"/>
              </a:rPr>
              <a:t> </a:t>
            </a:r>
            <a:r>
              <a:rPr lang="en-US" altLang="zh-CN" sz="2000" b="1" i="1" dirty="0" smtClean="0">
                <a:solidFill>
                  <a:srgbClr val="008000"/>
                </a:solidFill>
                <a:latin typeface="楷体_GB2312" pitchFamily="49" charset="-122"/>
                <a:ea typeface="楷体_GB2312" pitchFamily="49" charset="-122"/>
              </a:rPr>
              <a:t>Formula</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5.4.2 </a:t>
            </a:r>
            <a:r>
              <a:rPr lang="zh-CN" altLang="en-US" dirty="0" smtClean="0"/>
              <a:t>贝叶斯</a:t>
            </a:r>
            <a:r>
              <a:rPr lang="zh-CN" altLang="zh-CN" dirty="0" smtClean="0"/>
              <a:t>公式</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2862322"/>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设</a:t>
            </a:r>
            <a:r>
              <a:rPr lang="en-US" altLang="zh-CN" sz="2000" i="1" dirty="0" smtClean="0"/>
              <a:t>A</a:t>
            </a:r>
            <a:r>
              <a:rPr lang="en-US" altLang="zh-CN" sz="2000" baseline="-25000" dirty="0" smtClean="0"/>
              <a:t>1</a:t>
            </a:r>
            <a:r>
              <a:rPr lang="zh-CN" altLang="zh-CN" sz="2000" dirty="0" smtClean="0"/>
              <a:t>，</a:t>
            </a:r>
            <a:r>
              <a:rPr lang="en-US" altLang="zh-CN" sz="2000" i="1" dirty="0" smtClean="0"/>
              <a:t>A</a:t>
            </a:r>
            <a:r>
              <a:rPr lang="en-US" altLang="zh-CN" sz="2000" baseline="-25000" dirty="0" smtClean="0"/>
              <a:t>2</a:t>
            </a:r>
            <a:r>
              <a:rPr lang="zh-CN" altLang="zh-CN" sz="2000" dirty="0" smtClean="0"/>
              <a:t>，…，</a:t>
            </a:r>
            <a:r>
              <a:rPr lang="en-US" altLang="zh-CN" sz="2000" i="1" dirty="0" smtClean="0"/>
              <a:t>A</a:t>
            </a:r>
            <a:r>
              <a:rPr lang="en-US" altLang="zh-CN" sz="2000" i="1" baseline="-25000" dirty="0" smtClean="0"/>
              <a:t>n</a:t>
            </a:r>
            <a:r>
              <a:rPr lang="zh-CN" altLang="zh-CN" sz="2000" dirty="0" smtClean="0"/>
              <a:t>为任意完备事件组，且</a:t>
            </a:r>
            <a:r>
              <a:rPr lang="en-US" altLang="zh-CN" sz="2000" i="1" dirty="0" smtClean="0"/>
              <a:t>P</a:t>
            </a:r>
            <a:r>
              <a:rPr lang="en-US" altLang="zh-CN" sz="2000" dirty="0" smtClean="0"/>
              <a:t>(</a:t>
            </a:r>
            <a:r>
              <a:rPr lang="en-US" altLang="zh-CN" sz="2000" i="1" dirty="0" smtClean="0"/>
              <a:t>A</a:t>
            </a:r>
            <a:r>
              <a:rPr lang="en-US" altLang="zh-CN" sz="2000" baseline="-25000" dirty="0" smtClean="0"/>
              <a:t>i</a:t>
            </a:r>
            <a:r>
              <a:rPr lang="en-US" altLang="zh-CN" sz="2000" dirty="0" smtClean="0"/>
              <a:t>)&gt;0</a:t>
            </a:r>
            <a:r>
              <a:rPr lang="zh-CN" altLang="zh-CN" sz="2000" dirty="0" smtClean="0"/>
              <a:t>，</a:t>
            </a:r>
            <a:r>
              <a:rPr lang="en-US" altLang="zh-CN" sz="2000" i="1" dirty="0" err="1" smtClean="0"/>
              <a:t>i</a:t>
            </a:r>
            <a:r>
              <a:rPr lang="en-US" altLang="zh-CN" sz="2000" dirty="0" smtClean="0"/>
              <a:t>=1</a:t>
            </a:r>
            <a:r>
              <a:rPr lang="zh-CN" altLang="zh-CN" sz="2000" dirty="0" smtClean="0"/>
              <a:t>，</a:t>
            </a:r>
            <a:r>
              <a:rPr lang="en-US" altLang="zh-CN" sz="2000" dirty="0" smtClean="0"/>
              <a:t>2</a:t>
            </a:r>
            <a:r>
              <a:rPr lang="zh-CN" altLang="zh-CN" sz="2000" dirty="0" smtClean="0"/>
              <a:t>，…，</a:t>
            </a:r>
            <a:r>
              <a:rPr lang="en-US" altLang="zh-CN" sz="2000" i="1" dirty="0" smtClean="0"/>
              <a:t>n</a:t>
            </a:r>
            <a:r>
              <a:rPr lang="zh-CN" altLang="zh-CN" sz="2000" dirty="0" smtClean="0"/>
              <a:t>，则对任意事件</a:t>
            </a:r>
            <a:r>
              <a:rPr lang="en-US" altLang="zh-CN" sz="2000" i="1" dirty="0" smtClean="0"/>
              <a:t>B</a:t>
            </a:r>
            <a:r>
              <a:rPr lang="zh-CN" altLang="zh-CN" sz="2000" dirty="0" smtClean="0"/>
              <a:t>（</a:t>
            </a:r>
            <a:r>
              <a:rPr lang="en-US" altLang="zh-CN" sz="2000" i="1" dirty="0" smtClean="0"/>
              <a:t>P</a:t>
            </a:r>
            <a:r>
              <a:rPr lang="en-US" altLang="zh-CN" sz="2000" dirty="0" smtClean="0"/>
              <a:t>(</a:t>
            </a:r>
            <a:r>
              <a:rPr lang="en-US" altLang="zh-CN" sz="2000" i="1" dirty="0" smtClean="0"/>
              <a:t>B</a:t>
            </a:r>
            <a:r>
              <a:rPr lang="en-US" altLang="zh-CN" sz="2000" dirty="0" smtClean="0"/>
              <a:t>)&gt;0</a:t>
            </a:r>
            <a:r>
              <a:rPr lang="zh-CN" altLang="zh-CN" sz="2000" dirty="0" smtClean="0"/>
              <a:t>），有</a:t>
            </a:r>
          </a:p>
          <a:p>
            <a:pPr algn="ctr"/>
            <a:r>
              <a:rPr lang="en-US" altLang="zh-CN" sz="2000" i="1" dirty="0" smtClean="0"/>
              <a:t>P</a:t>
            </a:r>
            <a:r>
              <a:rPr lang="en-US" altLang="zh-CN" sz="2000" dirty="0" smtClean="0"/>
              <a:t>(</a:t>
            </a:r>
            <a:r>
              <a:rPr lang="en-US" altLang="zh-CN" sz="2000" i="1" dirty="0" err="1" smtClean="0"/>
              <a:t>A</a:t>
            </a:r>
            <a:r>
              <a:rPr lang="en-US" altLang="zh-CN" sz="2000" i="1" baseline="-25000" dirty="0" err="1" smtClean="0"/>
              <a:t>i</a:t>
            </a:r>
            <a:r>
              <a:rPr lang="en-US" altLang="zh-CN" sz="2000" dirty="0" err="1" smtClean="0"/>
              <a:t>|</a:t>
            </a:r>
            <a:r>
              <a:rPr lang="en-US" altLang="zh-CN" sz="2000" i="1" dirty="0" err="1" smtClean="0"/>
              <a:t>B</a:t>
            </a:r>
            <a:r>
              <a:rPr lang="en-US" altLang="zh-CN" sz="2000" dirty="0" smtClean="0"/>
              <a:t>)=                                     (</a:t>
            </a:r>
            <a:r>
              <a:rPr lang="en-US" altLang="zh-CN" sz="2000" i="1" dirty="0" err="1" smtClean="0"/>
              <a:t>i</a:t>
            </a:r>
            <a:r>
              <a:rPr lang="en-US" altLang="zh-CN" sz="2000" dirty="0" smtClean="0"/>
              <a:t>=1,2,</a:t>
            </a:r>
            <a:r>
              <a:rPr lang="zh-CN" altLang="zh-CN" sz="2000" dirty="0" smtClean="0"/>
              <a:t>…</a:t>
            </a:r>
            <a:r>
              <a:rPr lang="en-US" altLang="zh-CN" sz="2000" dirty="0" smtClean="0"/>
              <a:t>,</a:t>
            </a:r>
            <a:r>
              <a:rPr lang="en-US" altLang="zh-CN" sz="2000" i="1" dirty="0" smtClean="0"/>
              <a:t>n</a:t>
            </a:r>
            <a:r>
              <a:rPr lang="en-US" altLang="zh-CN" sz="2000" dirty="0" smtClean="0"/>
              <a:t>)    (5.12)</a:t>
            </a:r>
            <a:endParaRPr lang="zh-CN" altLang="zh-CN" sz="2000" dirty="0" smtClean="0"/>
          </a:p>
          <a:p>
            <a:endParaRPr lang="en-US" altLang="zh-CN" sz="2000" dirty="0" smtClean="0"/>
          </a:p>
          <a:p>
            <a:r>
              <a:rPr lang="zh-CN" altLang="zh-CN" sz="2000" dirty="0" smtClean="0"/>
              <a:t>公式</a:t>
            </a:r>
            <a:r>
              <a:rPr lang="en-US" altLang="zh-CN" sz="2000" dirty="0" smtClean="0"/>
              <a:t>(5.12)</a:t>
            </a:r>
            <a:r>
              <a:rPr lang="zh-CN" altLang="zh-CN" sz="2000" dirty="0" smtClean="0"/>
              <a:t>称为贝叶斯公式</a:t>
            </a:r>
            <a:r>
              <a:rPr lang="en-US" altLang="zh-CN" sz="2000" dirty="0" smtClean="0"/>
              <a:t>(</a:t>
            </a:r>
            <a:r>
              <a:rPr lang="en-US" altLang="zh-CN" sz="2000" dirty="0" err="1" smtClean="0"/>
              <a:t>Bayes’s</a:t>
            </a:r>
            <a:r>
              <a:rPr lang="en-US" altLang="zh-CN" sz="2000" dirty="0" smtClean="0"/>
              <a:t> Formula)</a:t>
            </a:r>
            <a:r>
              <a:rPr lang="zh-CN" altLang="zh-CN" sz="2000" dirty="0" smtClean="0"/>
              <a:t>。</a:t>
            </a:r>
          </a:p>
          <a:p>
            <a:r>
              <a:rPr lang="en-US" altLang="zh-CN" sz="2000" dirty="0" smtClean="0"/>
              <a:t>        </a:t>
            </a:r>
            <a:r>
              <a:rPr lang="zh-CN" altLang="zh-CN" sz="2000" dirty="0" smtClean="0"/>
              <a:t>在贝叶斯公式中，</a:t>
            </a:r>
            <a:r>
              <a:rPr lang="en-US" altLang="zh-CN" sz="2000" dirty="0" smtClean="0"/>
              <a:t> </a:t>
            </a:r>
            <a:r>
              <a:rPr lang="en-US" altLang="zh-CN" sz="2000" i="1" dirty="0" smtClean="0"/>
              <a:t>P</a:t>
            </a:r>
            <a:r>
              <a:rPr lang="en-US" altLang="zh-CN" sz="2000" dirty="0" smtClean="0"/>
              <a:t>(</a:t>
            </a:r>
            <a:r>
              <a:rPr lang="en-US" altLang="zh-CN" sz="2000" i="1" dirty="0" smtClean="0"/>
              <a:t>A</a:t>
            </a:r>
            <a:r>
              <a:rPr lang="en-US" altLang="zh-CN" sz="2000" i="1" baseline="-25000" dirty="0" smtClean="0"/>
              <a:t>i</a:t>
            </a:r>
            <a:r>
              <a:rPr lang="en-US" altLang="zh-CN" sz="2000" dirty="0" smtClean="0"/>
              <a:t>)</a:t>
            </a:r>
            <a:r>
              <a:rPr lang="zh-CN" altLang="zh-CN" sz="2000" dirty="0" smtClean="0"/>
              <a:t>称为验前概率或先验概率；</a:t>
            </a:r>
            <a:r>
              <a:rPr lang="en-US" altLang="zh-CN" sz="2000" dirty="0" smtClean="0"/>
              <a:t> </a:t>
            </a:r>
            <a:r>
              <a:rPr lang="en-US" altLang="zh-CN" sz="2000" i="1" dirty="0" smtClean="0"/>
              <a:t>P</a:t>
            </a:r>
            <a:r>
              <a:rPr lang="en-US" altLang="zh-CN" sz="2000" dirty="0" smtClean="0"/>
              <a:t>(</a:t>
            </a:r>
            <a:r>
              <a:rPr lang="en-US" altLang="zh-CN" sz="2000" i="1" dirty="0" err="1" smtClean="0"/>
              <a:t>A</a:t>
            </a:r>
            <a:r>
              <a:rPr lang="en-US" altLang="zh-CN" sz="2000" i="1" baseline="-25000" dirty="0" err="1" smtClean="0"/>
              <a:t>i</a:t>
            </a:r>
            <a:r>
              <a:rPr lang="en-US" altLang="zh-CN" sz="2000" dirty="0" err="1" smtClean="0"/>
              <a:t>|</a:t>
            </a:r>
            <a:r>
              <a:rPr lang="en-US" altLang="zh-CN" sz="2000" i="1" dirty="0" err="1" smtClean="0"/>
              <a:t>B</a:t>
            </a:r>
            <a:r>
              <a:rPr lang="en-US" altLang="zh-CN" sz="2000" dirty="0" smtClean="0"/>
              <a:t>)</a:t>
            </a:r>
            <a:r>
              <a:rPr lang="zh-CN" altLang="zh-CN" sz="2000" dirty="0" smtClean="0"/>
              <a:t>表示在得到追加信息</a:t>
            </a:r>
            <a:r>
              <a:rPr lang="en-US" altLang="zh-CN" sz="2000" i="1" dirty="0" smtClean="0"/>
              <a:t>B</a:t>
            </a:r>
            <a:r>
              <a:rPr lang="zh-CN" altLang="zh-CN" sz="2000" dirty="0" smtClean="0"/>
              <a:t>后对原概率</a:t>
            </a:r>
            <a:r>
              <a:rPr lang="en-US" altLang="zh-CN" sz="2000" dirty="0" smtClean="0"/>
              <a:t> </a:t>
            </a:r>
            <a:r>
              <a:rPr lang="en-US" altLang="zh-CN" sz="2000" i="1" dirty="0" smtClean="0"/>
              <a:t>P</a:t>
            </a:r>
            <a:r>
              <a:rPr lang="en-US" altLang="zh-CN" sz="2000" dirty="0" smtClean="0"/>
              <a:t>(</a:t>
            </a:r>
            <a:r>
              <a:rPr lang="en-US" altLang="zh-CN" sz="2000" i="1" dirty="0" smtClean="0"/>
              <a:t>A</a:t>
            </a:r>
            <a:r>
              <a:rPr lang="en-US" altLang="zh-CN" sz="2000" i="1" baseline="-25000" dirty="0" smtClean="0"/>
              <a:t>i</a:t>
            </a:r>
            <a:r>
              <a:rPr lang="en-US" altLang="zh-CN" sz="2000" dirty="0" smtClean="0"/>
              <a:t>)</a:t>
            </a:r>
            <a:r>
              <a:rPr lang="zh-CN" altLang="zh-CN" sz="2000" dirty="0" smtClean="0"/>
              <a:t>的修正，故称为后验概率。</a:t>
            </a:r>
            <a:endParaRPr lang="zh-CN" altLang="zh-CN" sz="2000" dirty="0"/>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241" name="Object 1"/>
          <p:cNvGraphicFramePr>
            <a:graphicFrameLocks noChangeAspect="1"/>
          </p:cNvGraphicFramePr>
          <p:nvPr/>
        </p:nvGraphicFramePr>
        <p:xfrm>
          <a:off x="2987780" y="3284980"/>
          <a:ext cx="1444436" cy="792110"/>
        </p:xfrm>
        <a:graphic>
          <a:graphicData uri="http://schemas.openxmlformats.org/presentationml/2006/ole">
            <p:oleObj spid="_x0000_s10241" name="公式" r:id="rId3" imgW="1181100" imgH="64770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5.1 </a:t>
            </a:r>
            <a:r>
              <a:rPr lang="zh-CN" altLang="en-US" dirty="0" smtClean="0">
                <a:latin typeface="楷体_GB2312" pitchFamily="49" charset="-122"/>
                <a:ea typeface="楷体_GB2312" pitchFamily="49" charset="-122"/>
              </a:rPr>
              <a:t>事件与概率</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Event and 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5.1.1 </a:t>
            </a:r>
            <a:r>
              <a:rPr lang="zh-CN" altLang="zh-CN" dirty="0" smtClean="0"/>
              <a:t>随机试验与样本空间</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697373"/>
            <a:ext cx="8642350" cy="3323987"/>
          </a:xfrm>
          <a:prstGeom prst="rect">
            <a:avLst/>
          </a:prstGeom>
          <a:noFill/>
          <a:ln w="9525" algn="ctr">
            <a:noFill/>
            <a:miter lim="800000"/>
            <a:headEnd/>
            <a:tailEnd/>
          </a:ln>
          <a:effectLst/>
        </p:spPr>
        <p:txBody>
          <a:bodyPr>
            <a:spAutoFit/>
          </a:bodyPr>
          <a:lstStyle/>
          <a:p>
            <a:r>
              <a:rPr lang="en-US" altLang="zh-CN" sz="2000" dirty="0" smtClean="0">
                <a:ea typeface="楷体_GB2312"/>
              </a:rPr>
              <a:t>        </a:t>
            </a:r>
            <a:r>
              <a:rPr lang="zh-CN" altLang="zh-CN" sz="2000" dirty="0" smtClean="0">
                <a:ea typeface="楷体_GB2312"/>
              </a:rPr>
              <a:t>具有以</a:t>
            </a:r>
            <a:r>
              <a:rPr lang="zh-CN" altLang="en-US" sz="2000" dirty="0" smtClean="0">
                <a:ea typeface="楷体_GB2312"/>
              </a:rPr>
              <a:t>下</a:t>
            </a:r>
            <a:r>
              <a:rPr lang="zh-CN" altLang="zh-CN" sz="2000" dirty="0" smtClean="0">
                <a:ea typeface="楷体_GB2312"/>
              </a:rPr>
              <a:t>三个特点的试验称为随机试验，简称试验</a:t>
            </a:r>
            <a:r>
              <a:rPr lang="en-US" altLang="zh-CN" sz="2000" dirty="0" smtClean="0">
                <a:ea typeface="楷体_GB2312"/>
              </a:rPr>
              <a:t>(Experiment) </a:t>
            </a:r>
            <a:r>
              <a:rPr lang="zh-CN" altLang="zh-CN" sz="2000" dirty="0" smtClean="0">
                <a:ea typeface="楷体_GB2312"/>
              </a:rPr>
              <a:t>。一个随机试验的所有可能结果的集合称为样本空间</a:t>
            </a:r>
            <a:r>
              <a:rPr lang="en-US" altLang="zh-CN" sz="2000" dirty="0" smtClean="0">
                <a:ea typeface="楷体_GB2312"/>
              </a:rPr>
              <a:t>(Sample space)</a:t>
            </a:r>
            <a:r>
              <a:rPr lang="zh-CN" altLang="zh-CN" sz="2000" dirty="0" smtClean="0">
                <a:ea typeface="楷体_GB2312"/>
              </a:rPr>
              <a:t>，用</a:t>
            </a:r>
            <a:r>
              <a:rPr lang="en-US" altLang="zh-CN" sz="2000" i="1" dirty="0" smtClean="0">
                <a:ea typeface="楷体_GB2312"/>
              </a:rPr>
              <a:t>S</a:t>
            </a:r>
            <a:r>
              <a:rPr lang="zh-CN" altLang="zh-CN" sz="2000" dirty="0" smtClean="0">
                <a:ea typeface="楷体_GB2312"/>
              </a:rPr>
              <a:t>表示。样本空间的元素，即试验的每一个可能结果，我们称为样本空间</a:t>
            </a:r>
            <a:r>
              <a:rPr lang="en-US" altLang="zh-CN" sz="2000" i="1" dirty="0" smtClean="0">
                <a:ea typeface="楷体_GB2312"/>
              </a:rPr>
              <a:t>S</a:t>
            </a:r>
            <a:r>
              <a:rPr lang="zh-CN" altLang="zh-CN" sz="2000" dirty="0" smtClean="0">
                <a:ea typeface="楷体_GB2312"/>
              </a:rPr>
              <a:t>的样本点</a:t>
            </a:r>
            <a:r>
              <a:rPr lang="en-US" altLang="zh-CN" sz="2000" dirty="0" smtClean="0">
                <a:ea typeface="楷体_GB2312"/>
              </a:rPr>
              <a:t>(Sample point)</a:t>
            </a:r>
            <a:r>
              <a:rPr lang="zh-CN" altLang="zh-CN" sz="2000" dirty="0" smtClean="0">
                <a:ea typeface="楷体_GB2312"/>
              </a:rPr>
              <a:t>，常用</a:t>
            </a:r>
            <a:r>
              <a:rPr lang="en-US" altLang="zh-CN" sz="2000" i="1" dirty="0" smtClean="0">
                <a:ea typeface="楷体_GB2312"/>
              </a:rPr>
              <a:t>e</a:t>
            </a:r>
            <a:r>
              <a:rPr lang="zh-CN" altLang="zh-CN" sz="2000" dirty="0" smtClean="0">
                <a:ea typeface="楷体_GB2312"/>
              </a:rPr>
              <a:t>表示，对于不同的样本点可以用下标区别。</a:t>
            </a:r>
          </a:p>
          <a:p>
            <a:r>
              <a:rPr lang="en-US" altLang="zh-CN" sz="2000" dirty="0" smtClean="0">
                <a:ea typeface="楷体_GB2312"/>
              </a:rPr>
              <a:t>      </a:t>
            </a:r>
            <a:r>
              <a:rPr lang="zh-CN" altLang="zh-CN" sz="2000" dirty="0" smtClean="0">
                <a:ea typeface="楷体_GB2312"/>
              </a:rPr>
              <a:t>（</a:t>
            </a:r>
            <a:r>
              <a:rPr lang="en-US" altLang="zh-CN" sz="2000" dirty="0" smtClean="0">
                <a:ea typeface="楷体_GB2312"/>
              </a:rPr>
              <a:t>1</a:t>
            </a:r>
            <a:r>
              <a:rPr lang="zh-CN" altLang="zh-CN" sz="2000" dirty="0" smtClean="0">
                <a:ea typeface="楷体_GB2312"/>
              </a:rPr>
              <a:t>）试验可以在同样的条件下重复进行；</a:t>
            </a:r>
          </a:p>
          <a:p>
            <a:r>
              <a:rPr lang="en-US" altLang="zh-CN" sz="2000" dirty="0" smtClean="0">
                <a:ea typeface="楷体_GB2312"/>
              </a:rPr>
              <a:t>      </a:t>
            </a:r>
            <a:r>
              <a:rPr lang="zh-CN" altLang="zh-CN" sz="2000" dirty="0" smtClean="0">
                <a:ea typeface="楷体_GB2312"/>
              </a:rPr>
              <a:t>（</a:t>
            </a:r>
            <a:r>
              <a:rPr lang="en-US" altLang="zh-CN" sz="2000" dirty="0" smtClean="0">
                <a:ea typeface="楷体_GB2312"/>
              </a:rPr>
              <a:t>2</a:t>
            </a:r>
            <a:r>
              <a:rPr lang="zh-CN" altLang="zh-CN" sz="2000" dirty="0" smtClean="0">
                <a:ea typeface="楷体_GB2312"/>
              </a:rPr>
              <a:t>）试验有多种可能的结果，并且能事先明确知道试验的所有可能结果是什么；</a:t>
            </a:r>
          </a:p>
          <a:p>
            <a:r>
              <a:rPr lang="en-US" altLang="zh-CN" sz="2000" dirty="0" smtClean="0">
                <a:ea typeface="楷体_GB2312"/>
              </a:rPr>
              <a:t>      </a:t>
            </a:r>
            <a:r>
              <a:rPr lang="zh-CN" altLang="zh-CN" sz="2000" dirty="0" smtClean="0">
                <a:ea typeface="楷体_GB2312"/>
              </a:rPr>
              <a:t>（</a:t>
            </a:r>
            <a:r>
              <a:rPr lang="en-US" altLang="zh-CN" sz="2000" dirty="0" smtClean="0">
                <a:ea typeface="楷体_GB2312"/>
              </a:rPr>
              <a:t>3</a:t>
            </a:r>
            <a:r>
              <a:rPr lang="zh-CN" altLang="zh-CN" sz="2000" dirty="0" smtClean="0">
                <a:ea typeface="楷体_GB2312"/>
              </a:rPr>
              <a:t>）每次试验总是恰好出现可能结果中的一个，但是试验之前却不能肯定这次试验会出现可能结果中的哪一个结果。</a:t>
            </a:r>
            <a:endParaRPr lang="zh-CN" altLang="en-US" sz="2000" dirty="0">
              <a:effectLst>
                <a:outerShdw blurRad="38100" dist="38100" dir="2700000" algn="tl">
                  <a:srgbClr val="C0C0C0"/>
                </a:outerShdw>
              </a:effectLst>
              <a:latin typeface="楷体_GB2312" pitchFamily="49" charset="-122"/>
              <a:ea typeface="楷体_GB231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20</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5.5 </a:t>
            </a:r>
            <a:r>
              <a:rPr lang="zh-CN" altLang="zh-CN" dirty="0" smtClean="0"/>
              <a:t>随机变量及其分布函数</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5 Random </a:t>
            </a:r>
            <a:r>
              <a:rPr lang="en-US" altLang="zh-CN" sz="2000" b="1" i="1" dirty="0" smtClean="0">
                <a:solidFill>
                  <a:srgbClr val="008000"/>
                </a:solidFill>
                <a:latin typeface="楷体_GB2312" pitchFamily="49" charset="-122"/>
                <a:ea typeface="楷体_GB2312" pitchFamily="49" charset="-122"/>
              </a:rPr>
              <a:t>Variables </a:t>
            </a:r>
            <a:r>
              <a:rPr lang="en-US" altLang="zh-CN" sz="2000" b="1" i="1" dirty="0" smtClean="0">
                <a:solidFill>
                  <a:srgbClr val="008000"/>
                </a:solidFill>
                <a:latin typeface="楷体_GB2312" pitchFamily="49" charset="-122"/>
                <a:ea typeface="楷体_GB2312" pitchFamily="49" charset="-122"/>
              </a:rPr>
              <a:t>and </a:t>
            </a:r>
            <a:r>
              <a:rPr lang="en-US" altLang="zh-CN" sz="2000" b="1" i="1" dirty="0" smtClean="0">
                <a:solidFill>
                  <a:srgbClr val="008000"/>
                </a:solidFill>
                <a:latin typeface="楷体_GB2312" pitchFamily="49" charset="-122"/>
                <a:ea typeface="楷体_GB2312" pitchFamily="49" charset="-122"/>
              </a:rPr>
              <a:t>Their Distribution Functions</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5.5.1 </a:t>
            </a:r>
            <a:r>
              <a:rPr lang="zh-CN" altLang="zh-CN" dirty="0" smtClean="0"/>
              <a:t>随机变量</a:t>
            </a:r>
            <a:r>
              <a:rPr lang="en-US" altLang="zh-CN" sz="2000" dirty="0" smtClean="0"/>
              <a:t>(Random Variable)</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631763"/>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前面介绍了试验以及试验结果的概念，随机变量就是对试验结果的量化，随机变量常常用大写字母</a:t>
            </a:r>
            <a:r>
              <a:rPr lang="en-US" altLang="zh-CN" sz="2000" i="1" dirty="0" smtClean="0"/>
              <a:t>X</a:t>
            </a:r>
            <a:r>
              <a:rPr lang="zh-CN" altLang="zh-CN" sz="2000" dirty="0" smtClean="0"/>
              <a:t>，</a:t>
            </a:r>
            <a:r>
              <a:rPr lang="en-US" altLang="zh-CN" sz="2000" i="1" dirty="0" smtClean="0"/>
              <a:t>Y</a:t>
            </a:r>
            <a:r>
              <a:rPr lang="zh-CN" altLang="zh-CN" sz="2000" dirty="0" smtClean="0"/>
              <a:t>，</a:t>
            </a:r>
            <a:r>
              <a:rPr lang="en-US" altLang="zh-CN" sz="2000" i="1" dirty="0" smtClean="0"/>
              <a:t>Z</a:t>
            </a:r>
            <a:r>
              <a:rPr lang="zh-CN" altLang="zh-CN" sz="2000" dirty="0" smtClean="0"/>
              <a:t>…表示。</a:t>
            </a:r>
          </a:p>
          <a:p>
            <a:r>
              <a:rPr lang="zh-CN" altLang="zh-CN" sz="2000" b="1" dirty="0" smtClean="0"/>
              <a:t>例</a:t>
            </a:r>
            <a:r>
              <a:rPr lang="en-US" altLang="zh-CN" sz="2000" b="1" dirty="0" smtClean="0"/>
              <a:t>5</a:t>
            </a:r>
            <a:r>
              <a:rPr lang="zh-CN" altLang="zh-CN" sz="2000" b="1" dirty="0" smtClean="0"/>
              <a:t>－</a:t>
            </a:r>
            <a:r>
              <a:rPr lang="en-US" altLang="zh-CN" sz="2000" b="1" dirty="0" smtClean="0"/>
              <a:t>19</a:t>
            </a:r>
            <a:r>
              <a:rPr lang="en-US" altLang="zh-CN" sz="2000" dirty="0" smtClean="0"/>
              <a:t>  </a:t>
            </a:r>
            <a:r>
              <a:rPr lang="zh-CN" altLang="zh-CN" sz="2000" dirty="0" smtClean="0"/>
              <a:t>在例</a:t>
            </a:r>
            <a:r>
              <a:rPr lang="en-US" altLang="zh-CN" sz="2000" dirty="0" smtClean="0"/>
              <a:t>5</a:t>
            </a:r>
            <a:r>
              <a:rPr lang="zh-CN" altLang="zh-CN" sz="2000" dirty="0" smtClean="0"/>
              <a:t>－</a:t>
            </a:r>
            <a:r>
              <a:rPr lang="en-US" altLang="zh-CN" sz="2000" dirty="0" smtClean="0"/>
              <a:t>3</a:t>
            </a:r>
            <a:r>
              <a:rPr lang="zh-CN" altLang="zh-CN" sz="2000" dirty="0" smtClean="0"/>
              <a:t>中，如果我们设</a:t>
            </a:r>
            <a:r>
              <a:rPr lang="en-US" altLang="zh-CN" sz="2000" i="1" dirty="0" smtClean="0"/>
              <a:t>X</a:t>
            </a:r>
            <a:r>
              <a:rPr lang="en-US" altLang="zh-CN" sz="2000" dirty="0" smtClean="0"/>
              <a:t>=</a:t>
            </a:r>
            <a:r>
              <a:rPr lang="zh-CN" altLang="zh-CN" sz="2000" dirty="0" smtClean="0"/>
              <a:t>“抽到的球的号码”，则</a:t>
            </a:r>
            <a:r>
              <a:rPr lang="en-US" altLang="zh-CN" sz="2000" i="1" dirty="0" smtClean="0"/>
              <a:t>X</a:t>
            </a:r>
            <a:r>
              <a:rPr lang="zh-CN" altLang="zh-CN" sz="2000" dirty="0" smtClean="0"/>
              <a:t>是一个取值可能为</a:t>
            </a:r>
            <a:r>
              <a:rPr lang="en-US" altLang="zh-CN" sz="2000" dirty="0" smtClean="0"/>
              <a:t>1</a:t>
            </a:r>
            <a:r>
              <a:rPr lang="zh-CN" altLang="zh-CN" sz="2000" dirty="0" smtClean="0"/>
              <a:t>，</a:t>
            </a:r>
            <a:r>
              <a:rPr lang="en-US" altLang="zh-CN" sz="2000" dirty="0" smtClean="0"/>
              <a:t>2</a:t>
            </a:r>
            <a:r>
              <a:rPr lang="zh-CN" altLang="zh-CN" sz="2000" dirty="0" smtClean="0"/>
              <a:t>，</a:t>
            </a:r>
            <a:r>
              <a:rPr lang="en-US" altLang="zh-CN" sz="2000" dirty="0" smtClean="0"/>
              <a:t>3</a:t>
            </a:r>
            <a:r>
              <a:rPr lang="zh-CN" altLang="zh-CN" sz="2000" dirty="0" smtClean="0"/>
              <a:t>，</a:t>
            </a:r>
            <a:r>
              <a:rPr lang="en-US" altLang="zh-CN" sz="2000" dirty="0" smtClean="0"/>
              <a:t>4</a:t>
            </a:r>
            <a:r>
              <a:rPr lang="zh-CN" altLang="zh-CN" sz="2000" dirty="0" smtClean="0"/>
              <a:t>，</a:t>
            </a:r>
            <a:r>
              <a:rPr lang="en-US" altLang="zh-CN" sz="2000" dirty="0" smtClean="0"/>
              <a:t>5</a:t>
            </a:r>
            <a:r>
              <a:rPr lang="zh-CN" altLang="zh-CN" sz="2000" dirty="0" smtClean="0"/>
              <a:t>，</a:t>
            </a:r>
            <a:r>
              <a:rPr lang="en-US" altLang="zh-CN" sz="2000" dirty="0" smtClean="0"/>
              <a:t>6</a:t>
            </a:r>
            <a:r>
              <a:rPr lang="zh-CN" altLang="zh-CN" sz="2000" dirty="0" smtClean="0"/>
              <a:t>的随机变量。</a:t>
            </a:r>
          </a:p>
          <a:p>
            <a:r>
              <a:rPr lang="zh-CN" altLang="zh-CN" sz="2000" b="1" dirty="0" smtClean="0"/>
              <a:t>例</a:t>
            </a:r>
            <a:r>
              <a:rPr lang="en-US" altLang="zh-CN" sz="2000" b="1" dirty="0" smtClean="0"/>
              <a:t>5</a:t>
            </a:r>
            <a:r>
              <a:rPr lang="zh-CN" altLang="zh-CN" sz="2000" b="1" dirty="0" smtClean="0"/>
              <a:t>－</a:t>
            </a:r>
            <a:r>
              <a:rPr lang="en-US" altLang="zh-CN" sz="2000" b="1" dirty="0" smtClean="0"/>
              <a:t>22</a:t>
            </a:r>
            <a:r>
              <a:rPr lang="en-US" altLang="zh-CN" sz="2000" dirty="0" smtClean="0"/>
              <a:t>  </a:t>
            </a:r>
            <a:r>
              <a:rPr lang="zh-CN" altLang="zh-CN" sz="2000" dirty="0" smtClean="0"/>
              <a:t>在例</a:t>
            </a:r>
            <a:r>
              <a:rPr lang="en-US" altLang="zh-CN" sz="2000" dirty="0" smtClean="0"/>
              <a:t>5</a:t>
            </a:r>
            <a:r>
              <a:rPr lang="zh-CN" altLang="zh-CN" sz="2000" dirty="0" smtClean="0"/>
              <a:t>－</a:t>
            </a:r>
            <a:r>
              <a:rPr lang="en-US" altLang="zh-CN" sz="2000" dirty="0" smtClean="0"/>
              <a:t>6</a:t>
            </a:r>
            <a:r>
              <a:rPr lang="zh-CN" altLang="zh-CN" sz="2000" dirty="0" smtClean="0"/>
              <a:t>中，设</a:t>
            </a:r>
            <a:r>
              <a:rPr lang="en-US" altLang="zh-CN" sz="2000" i="1" dirty="0" smtClean="0"/>
              <a:t>U</a:t>
            </a:r>
            <a:r>
              <a:rPr lang="en-US" altLang="zh-CN" sz="2000" dirty="0" smtClean="0"/>
              <a:t>=</a:t>
            </a:r>
            <a:r>
              <a:rPr lang="zh-CN" altLang="zh-CN" sz="2000" dirty="0" smtClean="0"/>
              <a:t>“产品的不合格率”，则</a:t>
            </a:r>
            <a:r>
              <a:rPr lang="en-US" altLang="zh-CN" sz="2000" i="1" dirty="0" smtClean="0"/>
              <a:t>U</a:t>
            </a:r>
            <a:r>
              <a:rPr lang="zh-CN" altLang="zh-CN" sz="2000" dirty="0" smtClean="0"/>
              <a:t>就是一个取值可能为区间</a:t>
            </a:r>
            <a:r>
              <a:rPr lang="en-US" altLang="zh-CN" sz="2000" dirty="0" smtClean="0"/>
              <a:t>[0,1]</a:t>
            </a:r>
            <a:r>
              <a:rPr lang="zh-CN" altLang="zh-CN" sz="2000" dirty="0" smtClean="0"/>
              <a:t>上任何一个实数的随机变量。</a:t>
            </a:r>
          </a:p>
          <a:p>
            <a:r>
              <a:rPr lang="en-US" altLang="zh-CN" sz="2000" dirty="0" smtClean="0"/>
              <a:t>        </a:t>
            </a:r>
            <a:r>
              <a:rPr lang="zh-CN" altLang="zh-CN" sz="2000" dirty="0" smtClean="0"/>
              <a:t>另外，有些试验结果初看起来似乎与实数之间没有直接的对应关系，实际上也常常能够建立起与数的对应关系。例如，在抛硬币试验中，每次出现的结果为“正面”或“反面”，我们可以把出现“正面”指定为</a:t>
            </a:r>
            <a:r>
              <a:rPr lang="en-US" altLang="zh-CN" sz="2000" dirty="0" smtClean="0"/>
              <a:t>1</a:t>
            </a:r>
            <a:r>
              <a:rPr lang="zh-CN" altLang="zh-CN" sz="2000" dirty="0" smtClean="0"/>
              <a:t>，出现“反面”指定为</a:t>
            </a:r>
            <a:r>
              <a:rPr lang="en-US" altLang="zh-CN" sz="2000" dirty="0" smtClean="0"/>
              <a:t>0</a:t>
            </a:r>
            <a:r>
              <a:rPr lang="zh-CN" altLang="zh-CN" sz="2000" dirty="0" smtClean="0"/>
              <a:t>，就可以实现试验结果的量化了。</a:t>
            </a:r>
            <a:endParaRPr lang="zh-CN" altLang="zh-CN"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21</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5.5 </a:t>
            </a:r>
            <a:r>
              <a:rPr lang="zh-CN" altLang="zh-CN" dirty="0" smtClean="0"/>
              <a:t>随机变量及其分布函数</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00110"/>
          </a:xfrm>
          <a:prstGeom prst="rect">
            <a:avLst/>
          </a:prstGeom>
          <a:noFill/>
          <a:ln w="9525" algn="ctr">
            <a:noFill/>
            <a:miter lim="800000"/>
            <a:headEnd/>
            <a:tailEnd/>
          </a:ln>
        </p:spPr>
        <p:txBody>
          <a:bodyPr>
            <a:spAutoFit/>
          </a:bodyPr>
          <a:lstStyle/>
          <a:p>
            <a:pPr algn="ctr"/>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5 Random </a:t>
            </a:r>
            <a:r>
              <a:rPr lang="en-US" altLang="zh-CN" sz="2000" b="1" i="1" dirty="0" smtClean="0">
                <a:solidFill>
                  <a:srgbClr val="008000"/>
                </a:solidFill>
                <a:latin typeface="楷体_GB2312" pitchFamily="49" charset="-122"/>
                <a:ea typeface="楷体_GB2312" pitchFamily="49" charset="-122"/>
              </a:rPr>
              <a:t>Variables </a:t>
            </a:r>
            <a:r>
              <a:rPr lang="en-US" altLang="zh-CN" sz="2000" b="1" i="1" dirty="0" smtClean="0">
                <a:solidFill>
                  <a:srgbClr val="008000"/>
                </a:solidFill>
                <a:latin typeface="楷体_GB2312" pitchFamily="49" charset="-122"/>
                <a:ea typeface="楷体_GB2312" pitchFamily="49" charset="-122"/>
              </a:rPr>
              <a:t>and </a:t>
            </a:r>
            <a:r>
              <a:rPr lang="en-US" altLang="zh-CN" sz="2000" b="1" i="1" dirty="0" smtClean="0">
                <a:solidFill>
                  <a:srgbClr val="008000"/>
                </a:solidFill>
                <a:latin typeface="楷体_GB2312" pitchFamily="49" charset="-122"/>
                <a:ea typeface="楷体_GB2312" pitchFamily="49" charset="-122"/>
              </a:rPr>
              <a:t>Their Distribution Functions</a:t>
            </a:r>
            <a:endParaRPr lang="en-US" altLang="zh-CN" sz="2000"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5.5.2 </a:t>
            </a:r>
            <a:r>
              <a:rPr lang="zh-CN" altLang="zh-CN" dirty="0" smtClean="0"/>
              <a:t>随机变量的分布函数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2862322"/>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考察例</a:t>
            </a:r>
            <a:r>
              <a:rPr lang="en-US" altLang="zh-CN" sz="2000" dirty="0" smtClean="0"/>
              <a:t>5</a:t>
            </a:r>
            <a:r>
              <a:rPr lang="zh-CN" altLang="zh-CN" sz="2000" dirty="0" smtClean="0"/>
              <a:t>－</a:t>
            </a:r>
            <a:r>
              <a:rPr lang="en-US" altLang="zh-CN" sz="2000" dirty="0" smtClean="0"/>
              <a:t>19</a:t>
            </a:r>
            <a:r>
              <a:rPr lang="zh-CN" altLang="zh-CN" sz="2000" dirty="0" smtClean="0"/>
              <a:t>中的随机变量</a:t>
            </a:r>
            <a:r>
              <a:rPr lang="en-US" altLang="zh-CN" sz="2000" i="1" dirty="0" smtClean="0"/>
              <a:t>X</a:t>
            </a:r>
            <a:r>
              <a:rPr lang="zh-CN" altLang="zh-CN" sz="2000" dirty="0" smtClean="0"/>
              <a:t>可见：</a:t>
            </a:r>
            <a:r>
              <a:rPr lang="en-US" altLang="zh-CN" sz="2000" dirty="0" smtClean="0"/>
              <a:t>{</a:t>
            </a:r>
            <a:r>
              <a:rPr lang="en-US" altLang="zh-CN" sz="2000" i="1" dirty="0" smtClean="0"/>
              <a:t>X</a:t>
            </a:r>
            <a:r>
              <a:rPr lang="en-US" altLang="zh-CN" sz="2000" dirty="0" smtClean="0"/>
              <a:t>&lt;0}</a:t>
            </a:r>
            <a:r>
              <a:rPr lang="zh-CN" altLang="zh-CN" sz="2000" dirty="0" smtClean="0"/>
              <a:t>对应于不可能事件</a:t>
            </a:r>
            <a:r>
              <a:rPr lang="en-US" altLang="zh-CN" sz="2000" dirty="0" smtClean="0"/>
              <a:t> </a:t>
            </a:r>
            <a:r>
              <a:rPr lang="zh-CN" altLang="zh-CN" sz="2000" dirty="0" smtClean="0"/>
              <a:t>；</a:t>
            </a:r>
            <a:r>
              <a:rPr lang="en-US" altLang="zh-CN" sz="2000" dirty="0" smtClean="0"/>
              <a:t>{</a:t>
            </a:r>
            <a:r>
              <a:rPr lang="en-US" altLang="zh-CN" sz="2000" i="1" dirty="0" smtClean="0"/>
              <a:t>X</a:t>
            </a:r>
            <a:r>
              <a:rPr lang="en-US" altLang="zh-CN" sz="2000" dirty="0" smtClean="0"/>
              <a:t>&lt;5}</a:t>
            </a:r>
            <a:r>
              <a:rPr lang="zh-CN" altLang="zh-CN" sz="2000" dirty="0" smtClean="0"/>
              <a:t>对应于事件</a:t>
            </a:r>
            <a:r>
              <a:rPr lang="en-US" altLang="zh-CN" sz="2000" i="1" dirty="0" smtClean="0"/>
              <a:t>A</a:t>
            </a:r>
            <a:r>
              <a:rPr lang="en-US" altLang="zh-CN" sz="2000" dirty="0" smtClean="0"/>
              <a:t>={1,2,3,4}</a:t>
            </a:r>
            <a:r>
              <a:rPr lang="zh-CN" altLang="zh-CN" sz="2000" dirty="0" smtClean="0"/>
              <a:t>；</a:t>
            </a:r>
            <a:r>
              <a:rPr lang="en-US" altLang="zh-CN" sz="2000" dirty="0" smtClean="0"/>
              <a:t>{</a:t>
            </a:r>
            <a:r>
              <a:rPr lang="en-US" altLang="zh-CN" sz="2000" i="1" dirty="0" smtClean="0"/>
              <a:t>X</a:t>
            </a:r>
            <a:r>
              <a:rPr lang="en-US" altLang="zh-CN" sz="2000" dirty="0" smtClean="0"/>
              <a:t>&lt;7}</a:t>
            </a:r>
            <a:r>
              <a:rPr lang="zh-CN" altLang="zh-CN" sz="2000" dirty="0" smtClean="0"/>
              <a:t>对应于必然事件</a:t>
            </a:r>
            <a:r>
              <a:rPr lang="en-US" altLang="zh-CN" sz="2000" i="1" dirty="0" smtClean="0"/>
              <a:t>S</a:t>
            </a:r>
            <a:r>
              <a:rPr lang="en-US" altLang="zh-CN" sz="2000" dirty="0" smtClean="0"/>
              <a:t>={1,2,3,4,5,6}</a:t>
            </a:r>
            <a:r>
              <a:rPr lang="zh-CN" altLang="zh-CN" sz="2000" dirty="0" smtClean="0"/>
              <a:t>。一般地，如果</a:t>
            </a:r>
            <a:r>
              <a:rPr lang="en-US" altLang="zh-CN" sz="2000" i="1" dirty="0" smtClean="0"/>
              <a:t>X</a:t>
            </a:r>
            <a:r>
              <a:rPr lang="zh-CN" altLang="zh-CN" sz="2000" dirty="0" smtClean="0"/>
              <a:t>是一个随机变量，那么对于任意给定一个实数</a:t>
            </a:r>
            <a:r>
              <a:rPr lang="en-US" altLang="zh-CN" sz="2000" i="1" dirty="0" smtClean="0"/>
              <a:t>x</a:t>
            </a:r>
            <a:r>
              <a:rPr lang="zh-CN" altLang="zh-CN" sz="2000" dirty="0" smtClean="0"/>
              <a:t>，</a:t>
            </a:r>
            <a:r>
              <a:rPr lang="en-US" altLang="zh-CN" sz="2000" dirty="0" smtClean="0"/>
              <a:t>{</a:t>
            </a:r>
            <a:r>
              <a:rPr lang="en-US" altLang="zh-CN" sz="2000" i="1" dirty="0" smtClean="0"/>
              <a:t>X</a:t>
            </a:r>
            <a:r>
              <a:rPr lang="en-US" altLang="zh-CN" sz="2000" dirty="0" smtClean="0"/>
              <a:t>&lt;</a:t>
            </a:r>
            <a:r>
              <a:rPr lang="en-US" altLang="zh-CN" sz="2000" i="1" dirty="0" smtClean="0"/>
              <a:t>x</a:t>
            </a:r>
            <a:r>
              <a:rPr lang="en-US" altLang="zh-CN" sz="2000" dirty="0" smtClean="0"/>
              <a:t>}</a:t>
            </a:r>
            <a:r>
              <a:rPr lang="zh-CN" altLang="zh-CN" sz="2000" dirty="0" smtClean="0"/>
              <a:t>是一个随机事件，从而有唯一的概率值</a:t>
            </a:r>
            <a:r>
              <a:rPr lang="en-US" altLang="zh-CN" sz="2000" i="1" dirty="0" smtClean="0"/>
              <a:t>P</a:t>
            </a:r>
            <a:r>
              <a:rPr lang="en-US" altLang="zh-CN" sz="2000" dirty="0" smtClean="0"/>
              <a:t>{</a:t>
            </a:r>
            <a:r>
              <a:rPr lang="en-US" altLang="zh-CN" sz="2000" i="1" dirty="0" smtClean="0"/>
              <a:t>X</a:t>
            </a:r>
            <a:r>
              <a:rPr lang="en-US" altLang="zh-CN" sz="2000" dirty="0" smtClean="0"/>
              <a:t>&lt;</a:t>
            </a:r>
            <a:r>
              <a:rPr lang="en-US" altLang="zh-CN" sz="2000" i="1" dirty="0" smtClean="0"/>
              <a:t>x</a:t>
            </a:r>
            <a:r>
              <a:rPr lang="en-US" altLang="zh-CN" sz="2000" dirty="0" smtClean="0"/>
              <a:t>}</a:t>
            </a:r>
            <a:r>
              <a:rPr lang="zh-CN" altLang="zh-CN" sz="2000" dirty="0" smtClean="0"/>
              <a:t>与之对应。这说明</a:t>
            </a:r>
            <a:r>
              <a:rPr lang="en-US" altLang="zh-CN" sz="2000" i="1" dirty="0" smtClean="0"/>
              <a:t>P</a:t>
            </a:r>
            <a:r>
              <a:rPr lang="en-US" altLang="zh-CN" sz="2000" dirty="0" smtClean="0"/>
              <a:t>{</a:t>
            </a:r>
            <a:r>
              <a:rPr lang="en-US" altLang="zh-CN" sz="2000" i="1" dirty="0" smtClean="0"/>
              <a:t>X</a:t>
            </a:r>
            <a:r>
              <a:rPr lang="en-US" altLang="zh-CN" sz="2000" dirty="0" smtClean="0"/>
              <a:t>&lt;</a:t>
            </a:r>
            <a:r>
              <a:rPr lang="en-US" altLang="zh-CN" sz="2000" i="1" dirty="0" smtClean="0"/>
              <a:t>x</a:t>
            </a:r>
            <a:r>
              <a:rPr lang="en-US" altLang="zh-CN" sz="2000" dirty="0" smtClean="0"/>
              <a:t>}</a:t>
            </a:r>
            <a:r>
              <a:rPr lang="zh-CN" altLang="zh-CN" sz="2000" dirty="0" smtClean="0"/>
              <a:t>是定义在实数集上的一个函数。称函数</a:t>
            </a:r>
          </a:p>
          <a:p>
            <a:pPr algn="ctr"/>
            <a:r>
              <a:rPr lang="en-US" altLang="zh-CN" sz="2000" i="1" dirty="0" smtClean="0"/>
              <a:t>F</a:t>
            </a:r>
            <a:r>
              <a:rPr lang="en-US" altLang="zh-CN" sz="2000" dirty="0" smtClean="0"/>
              <a:t>(</a:t>
            </a:r>
            <a:r>
              <a:rPr lang="en-US" altLang="zh-CN" sz="2000" i="1" dirty="0" smtClean="0"/>
              <a:t>x</a:t>
            </a:r>
            <a:r>
              <a:rPr lang="en-US" altLang="zh-CN" sz="2000" dirty="0" smtClean="0"/>
              <a:t>)=</a:t>
            </a:r>
            <a:r>
              <a:rPr lang="en-US" altLang="zh-CN" sz="2000" i="1" dirty="0" smtClean="0"/>
              <a:t>P</a:t>
            </a:r>
            <a:r>
              <a:rPr lang="en-US" altLang="zh-CN" sz="2000" dirty="0" smtClean="0"/>
              <a:t>(</a:t>
            </a:r>
            <a:r>
              <a:rPr lang="en-US" altLang="zh-CN" sz="2000" i="1" dirty="0" smtClean="0"/>
              <a:t>X</a:t>
            </a:r>
            <a:r>
              <a:rPr lang="en-US" altLang="zh-CN" sz="2000" dirty="0" smtClean="0"/>
              <a:t>&lt;</a:t>
            </a:r>
            <a:r>
              <a:rPr lang="en-US" altLang="zh-CN" sz="2000" i="1" dirty="0" smtClean="0"/>
              <a:t>x</a:t>
            </a:r>
            <a:r>
              <a:rPr lang="en-US" altLang="zh-CN" sz="2000" dirty="0" smtClean="0"/>
              <a:t>),       - ∞ &lt; </a:t>
            </a:r>
            <a:r>
              <a:rPr lang="en-US" altLang="zh-CN" sz="2000" i="1" dirty="0" smtClean="0"/>
              <a:t>x </a:t>
            </a:r>
            <a:r>
              <a:rPr lang="en-US" altLang="zh-CN" sz="2000" dirty="0" smtClean="0"/>
              <a:t>&lt;+ ∞        (5.13)</a:t>
            </a:r>
            <a:endParaRPr lang="zh-CN" altLang="zh-CN" sz="2000" dirty="0" smtClean="0"/>
          </a:p>
          <a:p>
            <a:r>
              <a:rPr lang="en-US" altLang="zh-CN" sz="2000" dirty="0" smtClean="0"/>
              <a:t>        </a:t>
            </a:r>
            <a:r>
              <a:rPr lang="zh-CN" altLang="zh-CN" sz="2000" dirty="0" smtClean="0"/>
              <a:t>为随机变量</a:t>
            </a:r>
            <a:r>
              <a:rPr lang="en-US" altLang="zh-CN" sz="2000" i="1" dirty="0" smtClean="0"/>
              <a:t>X</a:t>
            </a:r>
            <a:r>
              <a:rPr lang="zh-CN" altLang="zh-CN" sz="2000" dirty="0" smtClean="0"/>
              <a:t>的分布函数</a:t>
            </a:r>
            <a:r>
              <a:rPr lang="en-US" altLang="zh-CN" sz="2000" dirty="0" smtClean="0"/>
              <a:t>(Distribution Function)</a:t>
            </a:r>
            <a:r>
              <a:rPr lang="zh-CN" altLang="zh-CN" sz="2000" dirty="0" smtClean="0"/>
              <a:t>，记作</a:t>
            </a:r>
            <a:r>
              <a:rPr lang="en-US" altLang="zh-CN" sz="2000" i="1" dirty="0" smtClean="0"/>
              <a:t>X</a:t>
            </a:r>
            <a:r>
              <a:rPr lang="zh-CN" altLang="zh-CN" sz="2000" dirty="0" smtClean="0"/>
              <a:t>～</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，读作随机变量</a:t>
            </a:r>
            <a:r>
              <a:rPr lang="en-US" altLang="zh-CN" sz="2000" i="1" dirty="0" smtClean="0"/>
              <a:t>X</a:t>
            </a:r>
            <a:r>
              <a:rPr lang="zh-CN" altLang="zh-CN" sz="2000" dirty="0" smtClean="0"/>
              <a:t>服从分布</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a:t>
            </a:r>
            <a:endParaRPr lang="zh-CN" altLang="zh-CN"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5.6 </a:t>
            </a:r>
            <a:r>
              <a:rPr lang="zh-CN" altLang="zh-CN" dirty="0" smtClean="0"/>
              <a:t>离散型随机变量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6 Discrete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5.6.1 </a:t>
            </a:r>
            <a:r>
              <a:rPr lang="zh-CN" altLang="zh-CN" dirty="0" smtClean="0"/>
              <a:t>离散型随机变量的概率分布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970318"/>
          </a:xfrm>
          <a:prstGeom prst="rect">
            <a:avLst/>
          </a:prstGeom>
          <a:noFill/>
          <a:ln w="9525" algn="ctr">
            <a:noFill/>
            <a:miter lim="800000"/>
            <a:headEnd/>
            <a:tailEnd/>
          </a:ln>
          <a:effectLst/>
        </p:spPr>
        <p:txBody>
          <a:bodyPr>
            <a:spAutoFit/>
          </a:bodyPr>
          <a:lstStyle/>
          <a:p>
            <a:r>
              <a:rPr lang="en-US" altLang="zh-CN" sz="1800" dirty="0" smtClean="0"/>
              <a:t>        </a:t>
            </a:r>
            <a:r>
              <a:rPr lang="zh-CN" altLang="zh-CN" sz="1800" dirty="0" smtClean="0"/>
              <a:t>设离散型随机变量</a:t>
            </a:r>
            <a:r>
              <a:rPr lang="en-US" altLang="zh-CN" sz="1800" i="1" dirty="0" smtClean="0"/>
              <a:t>X</a:t>
            </a:r>
            <a:r>
              <a:rPr lang="zh-CN" altLang="zh-CN" sz="1800" dirty="0" smtClean="0"/>
              <a:t>的可能取值为</a:t>
            </a:r>
            <a:r>
              <a:rPr lang="en-US" altLang="zh-CN" sz="1800" i="1" dirty="0" smtClean="0"/>
              <a:t>x</a:t>
            </a:r>
            <a:r>
              <a:rPr lang="en-US" altLang="zh-CN" sz="1800" baseline="-25000" dirty="0" smtClean="0"/>
              <a:t>1</a:t>
            </a:r>
            <a:r>
              <a:rPr lang="zh-CN" altLang="zh-CN" sz="1800" dirty="0" smtClean="0"/>
              <a:t>，</a:t>
            </a:r>
            <a:r>
              <a:rPr lang="en-US" altLang="zh-CN" sz="1800" i="1" dirty="0" smtClean="0"/>
              <a:t>x</a:t>
            </a:r>
            <a:r>
              <a:rPr lang="en-US" altLang="zh-CN" sz="1800" baseline="-25000" dirty="0" smtClean="0"/>
              <a:t>2</a:t>
            </a:r>
            <a:r>
              <a:rPr lang="zh-CN" altLang="zh-CN" sz="1800" dirty="0" smtClean="0"/>
              <a:t>，… ，且取值为</a:t>
            </a:r>
            <a:r>
              <a:rPr lang="en-US" altLang="zh-CN" sz="1800" i="1" dirty="0" smtClean="0"/>
              <a:t>x</a:t>
            </a:r>
            <a:r>
              <a:rPr lang="en-US" altLang="zh-CN" sz="1800" i="1" baseline="-25000" dirty="0" smtClean="0"/>
              <a:t>i</a:t>
            </a:r>
            <a:r>
              <a:rPr lang="zh-CN" altLang="zh-CN" sz="1800" dirty="0" smtClean="0"/>
              <a:t>的概率为</a:t>
            </a:r>
          </a:p>
          <a:p>
            <a:pPr algn="ctr"/>
            <a:r>
              <a:rPr lang="en-US" altLang="zh-CN" sz="1800" i="1" dirty="0" smtClean="0"/>
              <a:t>P</a:t>
            </a:r>
            <a:r>
              <a:rPr lang="en-US" altLang="zh-CN" sz="1800" dirty="0" smtClean="0"/>
              <a:t>(</a:t>
            </a:r>
            <a:r>
              <a:rPr lang="en-US" altLang="zh-CN" sz="1800" i="1" dirty="0" smtClean="0"/>
              <a:t>X</a:t>
            </a:r>
            <a:r>
              <a:rPr lang="en-US" altLang="zh-CN" sz="1800" dirty="0" smtClean="0"/>
              <a:t>=</a:t>
            </a:r>
            <a:r>
              <a:rPr lang="en-US" altLang="zh-CN" sz="1800" i="1" dirty="0" smtClean="0"/>
              <a:t>x</a:t>
            </a:r>
            <a:r>
              <a:rPr lang="en-US" altLang="zh-CN" sz="1800" i="1" baseline="-25000" dirty="0" smtClean="0"/>
              <a:t>i</a:t>
            </a:r>
            <a:r>
              <a:rPr lang="en-US" altLang="zh-CN" sz="1800" dirty="0" smtClean="0"/>
              <a:t>)=</a:t>
            </a:r>
            <a:r>
              <a:rPr lang="en-US" altLang="zh-CN" sz="1800" i="1" dirty="0" smtClean="0"/>
              <a:t>P</a:t>
            </a:r>
            <a:r>
              <a:rPr lang="en-US" altLang="zh-CN" sz="1800" i="1" baseline="-25000" dirty="0" smtClean="0"/>
              <a:t>i</a:t>
            </a:r>
            <a:r>
              <a:rPr lang="en-US" altLang="zh-CN" sz="1800" dirty="0" smtClean="0"/>
              <a:t>,       </a:t>
            </a:r>
            <a:r>
              <a:rPr lang="en-US" altLang="zh-CN" sz="1800" i="1" dirty="0" err="1" smtClean="0"/>
              <a:t>i</a:t>
            </a:r>
            <a:r>
              <a:rPr lang="en-US" altLang="zh-CN" sz="1800" dirty="0" smtClean="0"/>
              <a:t>=1,2,</a:t>
            </a:r>
            <a:r>
              <a:rPr lang="zh-CN" altLang="zh-CN" sz="1800" dirty="0" smtClean="0"/>
              <a:t>…</a:t>
            </a:r>
            <a:r>
              <a:rPr lang="en-US" altLang="zh-CN" sz="1800" dirty="0" smtClean="0"/>
              <a:t>         (5.14)</a:t>
            </a:r>
            <a:endParaRPr lang="zh-CN" altLang="zh-CN" sz="1800" dirty="0" smtClean="0"/>
          </a:p>
          <a:p>
            <a:r>
              <a:rPr lang="zh-CN" altLang="zh-CN" sz="1800" dirty="0" smtClean="0"/>
              <a:t>则称公式</a:t>
            </a:r>
            <a:r>
              <a:rPr lang="en-US" altLang="zh-CN" sz="1800" dirty="0" smtClean="0"/>
              <a:t>(5.14)</a:t>
            </a:r>
            <a:r>
              <a:rPr lang="zh-CN" altLang="zh-CN" sz="1800" dirty="0" smtClean="0"/>
              <a:t>为离散型随机变量</a:t>
            </a:r>
            <a:r>
              <a:rPr lang="en-US" altLang="zh-CN" sz="1800" i="1" dirty="0" smtClean="0"/>
              <a:t>X</a:t>
            </a:r>
            <a:r>
              <a:rPr lang="zh-CN" altLang="zh-CN" sz="1800" dirty="0" smtClean="0"/>
              <a:t>的概率分布</a:t>
            </a:r>
            <a:r>
              <a:rPr lang="en-US" altLang="zh-CN" sz="1800" dirty="0" smtClean="0"/>
              <a:t>(Frequency Function)</a:t>
            </a:r>
            <a:r>
              <a:rPr lang="zh-CN" altLang="en-US" sz="1800" dirty="0" smtClean="0"/>
              <a:t>，</a:t>
            </a:r>
            <a:r>
              <a:rPr lang="zh-CN" altLang="zh-CN" sz="1800" dirty="0" smtClean="0"/>
              <a:t>有时也可以表示为如下的分布列</a:t>
            </a:r>
            <a:r>
              <a:rPr lang="en-US" altLang="zh-CN" sz="1800" dirty="0" smtClean="0"/>
              <a:t>:</a:t>
            </a:r>
            <a:endParaRPr lang="zh-CN" altLang="zh-CN" sz="1800" dirty="0" smtClean="0"/>
          </a:p>
          <a:p>
            <a:pPr algn="ctr"/>
            <a:r>
              <a:rPr lang="zh-CN" altLang="zh-CN" sz="1800" dirty="0" smtClean="0"/>
              <a:t>离散型随机变量</a:t>
            </a:r>
            <a:r>
              <a:rPr lang="en-US" altLang="zh-CN" sz="1800" dirty="0" smtClean="0"/>
              <a:t>X</a:t>
            </a:r>
            <a:r>
              <a:rPr lang="zh-CN" altLang="zh-CN" sz="1800" dirty="0" smtClean="0"/>
              <a:t>的分布列</a:t>
            </a:r>
          </a:p>
          <a:p>
            <a:pPr algn="ctr"/>
            <a:r>
              <a:rPr lang="en-US" altLang="zh-CN" sz="1800" i="1" dirty="0" smtClean="0"/>
              <a:t>X</a:t>
            </a:r>
            <a:r>
              <a:rPr lang="en-US" altLang="zh-CN" sz="1800" dirty="0" smtClean="0"/>
              <a:t>         </a:t>
            </a:r>
            <a:r>
              <a:rPr lang="en-US" altLang="zh-CN" sz="1800" i="1" dirty="0" smtClean="0"/>
              <a:t>x</a:t>
            </a:r>
            <a:r>
              <a:rPr lang="en-US" altLang="zh-CN" sz="1800" baseline="-25000" dirty="0" smtClean="0"/>
              <a:t>1</a:t>
            </a:r>
            <a:r>
              <a:rPr lang="en-US" altLang="zh-CN" sz="1800" dirty="0" smtClean="0"/>
              <a:t>      </a:t>
            </a:r>
            <a:r>
              <a:rPr lang="en-US" altLang="zh-CN" sz="1800" i="1" dirty="0" smtClean="0"/>
              <a:t>x</a:t>
            </a:r>
            <a:r>
              <a:rPr lang="en-US" altLang="zh-CN" sz="1800" baseline="-25000" dirty="0" smtClean="0"/>
              <a:t>2</a:t>
            </a:r>
            <a:r>
              <a:rPr lang="en-US" altLang="zh-CN" sz="1800" dirty="0" smtClean="0"/>
              <a:t>    </a:t>
            </a:r>
            <a:r>
              <a:rPr lang="zh-CN" altLang="zh-CN" sz="1800" dirty="0" smtClean="0"/>
              <a:t>…</a:t>
            </a:r>
          </a:p>
          <a:p>
            <a:pPr algn="ctr"/>
            <a:r>
              <a:rPr lang="en-US" altLang="zh-CN" sz="1800" dirty="0" smtClean="0"/>
              <a:t>	</a:t>
            </a:r>
            <a:r>
              <a:rPr lang="zh-CN" altLang="zh-CN" sz="1800" dirty="0" smtClean="0"/>
              <a:t>概率</a:t>
            </a:r>
            <a:r>
              <a:rPr lang="en-US" altLang="zh-CN" sz="1800" dirty="0" smtClean="0"/>
              <a:t>           </a:t>
            </a:r>
            <a:r>
              <a:rPr lang="en-US" altLang="zh-CN" sz="1800" i="1" dirty="0" smtClean="0"/>
              <a:t>P</a:t>
            </a:r>
            <a:r>
              <a:rPr lang="en-US" altLang="zh-CN" sz="1800" baseline="-25000" dirty="0" smtClean="0"/>
              <a:t>1</a:t>
            </a:r>
            <a:r>
              <a:rPr lang="en-US" altLang="zh-CN" sz="1800" dirty="0" smtClean="0"/>
              <a:t>      </a:t>
            </a:r>
            <a:r>
              <a:rPr lang="en-US" altLang="zh-CN" sz="1800" i="1" dirty="0" smtClean="0"/>
              <a:t>P</a:t>
            </a:r>
            <a:r>
              <a:rPr lang="en-US" altLang="zh-CN" sz="1800" baseline="-25000" dirty="0" smtClean="0"/>
              <a:t>2</a:t>
            </a:r>
            <a:r>
              <a:rPr lang="en-US" altLang="zh-CN" sz="1800" dirty="0" smtClean="0"/>
              <a:t>     </a:t>
            </a:r>
            <a:r>
              <a:rPr lang="zh-CN" altLang="zh-CN" sz="1800" dirty="0" smtClean="0"/>
              <a:t>… </a:t>
            </a:r>
            <a:r>
              <a:rPr lang="en-US" altLang="zh-CN" sz="1800" dirty="0" smtClean="0"/>
              <a:t>             (5.15)</a:t>
            </a:r>
            <a:endParaRPr lang="zh-CN" altLang="zh-CN" sz="1800" dirty="0" smtClean="0"/>
          </a:p>
          <a:p>
            <a:r>
              <a:rPr lang="zh-CN" altLang="zh-CN" sz="1800" dirty="0" smtClean="0"/>
              <a:t>离散型随机变量</a:t>
            </a:r>
            <a:r>
              <a:rPr lang="en-US" altLang="zh-CN" sz="1800" dirty="0" smtClean="0"/>
              <a:t>X</a:t>
            </a:r>
            <a:r>
              <a:rPr lang="zh-CN" altLang="zh-CN" sz="1800" dirty="0" smtClean="0"/>
              <a:t>的概率分布具有下列性质：</a:t>
            </a:r>
          </a:p>
          <a:p>
            <a:pPr algn="ctr"/>
            <a:r>
              <a:rPr lang="zh-CN" altLang="zh-CN" sz="1800" dirty="0" smtClean="0"/>
              <a:t>（</a:t>
            </a:r>
            <a:r>
              <a:rPr lang="en-US" altLang="zh-CN" sz="1800" dirty="0" smtClean="0"/>
              <a:t>1</a:t>
            </a:r>
            <a:r>
              <a:rPr lang="zh-CN" altLang="zh-CN" sz="1800" dirty="0" smtClean="0"/>
              <a:t>）</a:t>
            </a:r>
            <a:r>
              <a:rPr lang="en-US" altLang="zh-CN" sz="1800" i="1" dirty="0" smtClean="0"/>
              <a:t>p</a:t>
            </a:r>
            <a:r>
              <a:rPr lang="en-US" altLang="zh-CN" sz="1800" baseline="-25000" dirty="0" smtClean="0"/>
              <a:t>i</a:t>
            </a:r>
            <a:r>
              <a:rPr lang="zh-CN" altLang="en-US" sz="1800" dirty="0" smtClean="0"/>
              <a:t>≥</a:t>
            </a:r>
            <a:r>
              <a:rPr lang="en-US" altLang="zh-CN" sz="1800" baseline="-25000" dirty="0" smtClean="0"/>
              <a:t> </a:t>
            </a:r>
            <a:r>
              <a:rPr lang="en-US" altLang="zh-CN" sz="1800" dirty="0" smtClean="0"/>
              <a:t>0</a:t>
            </a:r>
            <a:r>
              <a:rPr lang="zh-CN" altLang="zh-CN" sz="1800" dirty="0" smtClean="0"/>
              <a:t>，</a:t>
            </a:r>
            <a:r>
              <a:rPr lang="en-US" altLang="zh-CN" sz="1800" i="1" dirty="0" err="1" smtClean="0"/>
              <a:t>i</a:t>
            </a:r>
            <a:r>
              <a:rPr lang="en-US" altLang="zh-CN" sz="1800" dirty="0" smtClean="0"/>
              <a:t>=1,2,</a:t>
            </a:r>
            <a:r>
              <a:rPr lang="zh-CN" altLang="zh-CN" sz="1800" dirty="0" smtClean="0"/>
              <a:t>…。</a:t>
            </a:r>
            <a:r>
              <a:rPr lang="en-US" altLang="zh-CN" sz="1800" dirty="0" smtClean="0"/>
              <a:t>                         (5.16)</a:t>
            </a:r>
            <a:endParaRPr lang="zh-CN" altLang="zh-CN" sz="1800" dirty="0" smtClean="0"/>
          </a:p>
          <a:p>
            <a:pPr algn="ctr"/>
            <a:r>
              <a:rPr lang="zh-CN" altLang="zh-CN" sz="1800" dirty="0" smtClean="0"/>
              <a:t>（</a:t>
            </a:r>
            <a:r>
              <a:rPr lang="en-US" altLang="zh-CN" sz="1800" dirty="0" smtClean="0"/>
              <a:t>2</a:t>
            </a:r>
            <a:r>
              <a:rPr lang="zh-CN" altLang="zh-CN" sz="1800" dirty="0" smtClean="0"/>
              <a:t>）</a:t>
            </a:r>
            <a:r>
              <a:rPr lang="en-US" altLang="zh-CN" sz="1800" dirty="0" smtClean="0"/>
              <a:t>        =1 </a:t>
            </a:r>
            <a:r>
              <a:rPr lang="zh-CN" altLang="zh-CN" sz="1800" dirty="0" smtClean="0"/>
              <a:t>。</a:t>
            </a:r>
            <a:r>
              <a:rPr lang="en-US" altLang="zh-CN" sz="1800" dirty="0" smtClean="0"/>
              <a:t>                                      (5.17)</a:t>
            </a:r>
            <a:endParaRPr lang="zh-CN" altLang="zh-CN" sz="1800" dirty="0" smtClean="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169" name="Object 1"/>
          <p:cNvGraphicFramePr>
            <a:graphicFrameLocks noChangeAspect="1"/>
          </p:cNvGraphicFramePr>
          <p:nvPr/>
        </p:nvGraphicFramePr>
        <p:xfrm>
          <a:off x="2987780" y="6165380"/>
          <a:ext cx="576080" cy="531766"/>
        </p:xfrm>
        <a:graphic>
          <a:graphicData uri="http://schemas.openxmlformats.org/presentationml/2006/ole">
            <p:oleObj spid="_x0000_s7169" name="公式" r:id="rId3" imgW="368140" imgH="342751" progId="Equation.3">
              <p:embed/>
            </p:oleObj>
          </a:graphicData>
        </a:graphic>
      </p:graphicFrame>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cxnSp>
        <p:nvCxnSpPr>
          <p:cNvPr id="14" name="直接连接符 13"/>
          <p:cNvCxnSpPr/>
          <p:nvPr/>
        </p:nvCxnSpPr>
        <p:spPr bwMode="auto">
          <a:xfrm>
            <a:off x="3275820" y="4869200"/>
            <a:ext cx="2592360" cy="0"/>
          </a:xfrm>
          <a:prstGeom prst="line">
            <a:avLst/>
          </a:prstGeom>
          <a:noFill/>
          <a:ln w="12700" cap="flat" cmpd="sng" algn="ctr">
            <a:solidFill>
              <a:schemeClr val="tx1"/>
            </a:solidFill>
            <a:prstDash val="solid"/>
            <a:round/>
            <a:headEnd type="none" w="med" len="med"/>
            <a:tailEnd type="none" w="med" len="med"/>
          </a:ln>
          <a:effectLst/>
        </p:spPr>
      </p:cxnSp>
      <p:cxnSp>
        <p:nvCxnSpPr>
          <p:cNvPr id="16" name="直接连接符 15"/>
          <p:cNvCxnSpPr/>
          <p:nvPr/>
        </p:nvCxnSpPr>
        <p:spPr bwMode="auto">
          <a:xfrm>
            <a:off x="4067930" y="4509150"/>
            <a:ext cx="0" cy="648090"/>
          </a:xfrm>
          <a:prstGeom prst="line">
            <a:avLst/>
          </a:prstGeom>
          <a:noFill/>
          <a:ln w="1270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23</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5.6 </a:t>
            </a:r>
            <a:r>
              <a:rPr lang="zh-CN" altLang="zh-CN" dirty="0" smtClean="0"/>
              <a:t>离散型随机变量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6 Discrete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5.6.1 </a:t>
            </a:r>
            <a:r>
              <a:rPr lang="zh-CN" altLang="zh-CN" dirty="0" smtClean="0"/>
              <a:t>离散型随机变量的概率分布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554819"/>
          </a:xfrm>
          <a:prstGeom prst="rect">
            <a:avLst/>
          </a:prstGeom>
          <a:noFill/>
          <a:ln w="9525" algn="ctr">
            <a:noFill/>
            <a:miter lim="800000"/>
            <a:headEnd/>
            <a:tailEnd/>
          </a:ln>
          <a:effectLst/>
        </p:spPr>
        <p:txBody>
          <a:bodyPr>
            <a:spAutoFit/>
          </a:bodyPr>
          <a:lstStyle/>
          <a:p>
            <a:r>
              <a:rPr lang="en-US" altLang="zh-CN" sz="1800" dirty="0" smtClean="0"/>
              <a:t>         </a:t>
            </a:r>
            <a:r>
              <a:rPr lang="zh-CN" altLang="zh-CN" sz="1800" dirty="0" smtClean="0"/>
              <a:t>如果知道了离散型随机变量</a:t>
            </a:r>
            <a:r>
              <a:rPr lang="en-US" altLang="zh-CN" sz="1800" i="1" dirty="0" smtClean="0"/>
              <a:t>X</a:t>
            </a:r>
            <a:r>
              <a:rPr lang="zh-CN" altLang="zh-CN" sz="1800" dirty="0" smtClean="0"/>
              <a:t>的概率分布</a:t>
            </a:r>
            <a:r>
              <a:rPr lang="en-US" altLang="zh-CN" sz="1800" dirty="0" smtClean="0"/>
              <a:t>(5.14)</a:t>
            </a:r>
            <a:r>
              <a:rPr lang="zh-CN" altLang="zh-CN" sz="1800" dirty="0" smtClean="0"/>
              <a:t>，随机变量的分布函数可以直接通过概率分布给出的概率</a:t>
            </a:r>
            <a:r>
              <a:rPr lang="en-US" altLang="zh-CN" sz="1800" i="1" dirty="0" smtClean="0"/>
              <a:t>p</a:t>
            </a:r>
            <a:r>
              <a:rPr lang="en-US" altLang="zh-CN" sz="1800" i="1" baseline="-25000" dirty="0" smtClean="0"/>
              <a:t>i</a:t>
            </a:r>
            <a:r>
              <a:rPr lang="en-US" altLang="zh-CN" sz="1800" i="1" dirty="0" smtClean="0"/>
              <a:t> </a:t>
            </a:r>
            <a:r>
              <a:rPr lang="en-US" altLang="zh-CN" sz="1800" dirty="0" smtClean="0"/>
              <a:t>(</a:t>
            </a:r>
            <a:r>
              <a:rPr lang="en-US" altLang="zh-CN" sz="1800" i="1" dirty="0" err="1" smtClean="0"/>
              <a:t>i</a:t>
            </a:r>
            <a:r>
              <a:rPr lang="en-US" altLang="zh-CN" sz="1800" dirty="0" smtClean="0"/>
              <a:t>=1,2,</a:t>
            </a:r>
            <a:r>
              <a:rPr lang="zh-CN" altLang="zh-CN" sz="1800" dirty="0" smtClean="0"/>
              <a:t>…</a:t>
            </a:r>
            <a:r>
              <a:rPr lang="en-US" altLang="zh-CN" sz="1800" dirty="0" smtClean="0"/>
              <a:t>)</a:t>
            </a:r>
            <a:r>
              <a:rPr lang="zh-CN" altLang="zh-CN" sz="1800" dirty="0" smtClean="0"/>
              <a:t>表示成</a:t>
            </a:r>
            <a:r>
              <a:rPr lang="en-US" altLang="zh-CN" sz="1800" dirty="0" smtClean="0"/>
              <a:t> </a:t>
            </a:r>
          </a:p>
          <a:p>
            <a:r>
              <a:rPr lang="en-US" altLang="zh-CN" sz="1800" i="1" dirty="0" smtClean="0"/>
              <a:t>F</a:t>
            </a:r>
            <a:r>
              <a:rPr lang="en-US" altLang="zh-CN" sz="1800" dirty="0" smtClean="0"/>
              <a:t>(</a:t>
            </a:r>
            <a:r>
              <a:rPr lang="en-US" altLang="zh-CN" sz="1800" i="1" dirty="0" smtClean="0"/>
              <a:t>x</a:t>
            </a:r>
            <a:r>
              <a:rPr lang="en-US" altLang="zh-CN" sz="1800" dirty="0" smtClean="0"/>
              <a:t>)=</a:t>
            </a:r>
            <a:r>
              <a:rPr lang="en-US" altLang="zh-CN" sz="1800" i="1" dirty="0" smtClean="0"/>
              <a:t>P</a:t>
            </a:r>
            <a:r>
              <a:rPr lang="en-US" altLang="zh-CN" sz="1800" dirty="0" smtClean="0"/>
              <a:t>(</a:t>
            </a:r>
            <a:r>
              <a:rPr lang="en-US" altLang="zh-CN" sz="1800" i="1" dirty="0" smtClean="0"/>
              <a:t>X</a:t>
            </a:r>
            <a:r>
              <a:rPr lang="en-US" altLang="zh-CN" sz="1800" dirty="0" smtClean="0"/>
              <a:t>&lt;</a:t>
            </a:r>
            <a:r>
              <a:rPr lang="en-US" altLang="zh-CN" sz="1800" i="1" dirty="0" smtClean="0"/>
              <a:t>x</a:t>
            </a:r>
            <a:r>
              <a:rPr lang="en-US" altLang="zh-CN" sz="1800" dirty="0" smtClean="0"/>
              <a:t>)=                     =                                                      (5.18)</a:t>
            </a:r>
            <a:endParaRPr lang="zh-CN" altLang="zh-CN" sz="1800" dirty="0" smtClean="0"/>
          </a:p>
          <a:p>
            <a:r>
              <a:rPr lang="en-US" altLang="zh-CN" sz="1800" dirty="0" smtClean="0"/>
              <a:t>          </a:t>
            </a:r>
            <a:r>
              <a:rPr lang="zh-CN" altLang="zh-CN" sz="1800" dirty="0" smtClean="0"/>
              <a:t>并且，若</a:t>
            </a:r>
            <a:r>
              <a:rPr lang="en-US" altLang="zh-CN" sz="1800" i="1" dirty="0" smtClean="0"/>
              <a:t>a</a:t>
            </a:r>
            <a:r>
              <a:rPr lang="en-US" altLang="zh-CN" sz="1800" dirty="0" smtClean="0"/>
              <a:t>&lt;</a:t>
            </a:r>
            <a:r>
              <a:rPr lang="en-US" altLang="zh-CN" sz="1800" i="1" dirty="0" smtClean="0"/>
              <a:t>b</a:t>
            </a:r>
            <a:r>
              <a:rPr lang="zh-CN" altLang="zh-CN" sz="1800" dirty="0" smtClean="0"/>
              <a:t>是常数，则</a:t>
            </a:r>
            <a:endParaRPr lang="en-US" altLang="zh-CN" sz="1800" dirty="0" smtClean="0"/>
          </a:p>
          <a:p>
            <a:endParaRPr lang="en-US" altLang="zh-CN" sz="1800" dirty="0" smtClean="0"/>
          </a:p>
          <a:p>
            <a:r>
              <a:rPr lang="en-US" altLang="zh-CN" sz="1800" i="1" dirty="0" smtClean="0"/>
              <a:t>P</a:t>
            </a:r>
            <a:r>
              <a:rPr lang="en-US" altLang="zh-CN" sz="1800" dirty="0" smtClean="0"/>
              <a:t>(</a:t>
            </a:r>
            <a:r>
              <a:rPr lang="en-US" altLang="zh-CN" sz="1800" i="1" dirty="0" smtClean="0"/>
              <a:t>a</a:t>
            </a:r>
            <a:r>
              <a:rPr lang="en-US" altLang="zh-CN" sz="1800" dirty="0" smtClean="0"/>
              <a:t> </a:t>
            </a:r>
            <a:r>
              <a:rPr lang="en-US" altLang="zh-CN" sz="1800" i="1" dirty="0" smtClean="0"/>
              <a:t>X</a:t>
            </a:r>
            <a:r>
              <a:rPr lang="en-US" altLang="zh-CN" sz="1800" dirty="0" smtClean="0"/>
              <a:t> </a:t>
            </a:r>
            <a:r>
              <a:rPr lang="en-US" altLang="zh-CN" sz="1800" i="1" dirty="0" smtClean="0"/>
              <a:t>b</a:t>
            </a:r>
            <a:r>
              <a:rPr lang="en-US" altLang="zh-CN" sz="1800" dirty="0" smtClean="0"/>
              <a:t>)=                           = </a:t>
            </a:r>
          </a:p>
          <a:p>
            <a:endParaRPr lang="en-US" altLang="zh-CN" sz="1800" dirty="0" smtClean="0"/>
          </a:p>
          <a:p>
            <a:r>
              <a:rPr lang="en-US" altLang="zh-CN" sz="1800" i="1" dirty="0" smtClean="0"/>
              <a:t>P</a:t>
            </a:r>
            <a:r>
              <a:rPr lang="zh-CN" altLang="zh-CN" sz="1800" dirty="0" smtClean="0"/>
              <a:t>（</a:t>
            </a:r>
            <a:r>
              <a:rPr lang="en-US" altLang="zh-CN" sz="1800" i="1" dirty="0" smtClean="0"/>
              <a:t>X</a:t>
            </a:r>
            <a:r>
              <a:rPr lang="en-US" altLang="zh-CN" sz="1800" dirty="0" smtClean="0"/>
              <a:t>&gt;</a:t>
            </a:r>
            <a:r>
              <a:rPr lang="en-US" altLang="zh-CN" sz="1800" i="1" dirty="0" smtClean="0"/>
              <a:t>a</a:t>
            </a:r>
            <a:r>
              <a:rPr lang="zh-CN" altLang="zh-CN" sz="1800" dirty="0" smtClean="0"/>
              <a:t>）</a:t>
            </a:r>
            <a:r>
              <a:rPr lang="en-US" altLang="zh-CN" sz="1800" dirty="0" smtClean="0"/>
              <a:t>=                         = </a:t>
            </a:r>
          </a:p>
          <a:p>
            <a:endParaRPr lang="zh-CN" altLang="zh-CN" sz="18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171" name="Object 3"/>
          <p:cNvGraphicFramePr>
            <a:graphicFrameLocks noChangeAspect="1"/>
          </p:cNvGraphicFramePr>
          <p:nvPr/>
        </p:nvGraphicFramePr>
        <p:xfrm>
          <a:off x="1835620" y="3284980"/>
          <a:ext cx="1088806" cy="432060"/>
        </p:xfrm>
        <a:graphic>
          <a:graphicData uri="http://schemas.openxmlformats.org/presentationml/2006/ole">
            <p:oleObj spid="_x0000_s44035" name="公式" r:id="rId3" imgW="838200" imgH="368300" progId="Equation.3">
              <p:embed/>
            </p:oleObj>
          </a:graphicData>
        </a:graphic>
      </p:graphicFrame>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173" name="Object 5"/>
          <p:cNvGraphicFramePr>
            <a:graphicFrameLocks noChangeAspect="1"/>
          </p:cNvGraphicFramePr>
          <p:nvPr/>
        </p:nvGraphicFramePr>
        <p:xfrm>
          <a:off x="3131800" y="3280179"/>
          <a:ext cx="504070" cy="436861"/>
        </p:xfrm>
        <a:graphic>
          <a:graphicData uri="http://schemas.openxmlformats.org/presentationml/2006/ole">
            <p:oleObj spid="_x0000_s44036" name="公式" r:id="rId4" imgW="431613" imgH="368140" progId="Equation.3">
              <p:embed/>
            </p:oleObj>
          </a:graphicData>
        </a:graphic>
      </p:graphicFrame>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4037" name="Object 5"/>
          <p:cNvGraphicFramePr>
            <a:graphicFrameLocks noChangeAspect="1"/>
          </p:cNvGraphicFramePr>
          <p:nvPr/>
        </p:nvGraphicFramePr>
        <p:xfrm>
          <a:off x="1331550" y="4437140"/>
          <a:ext cx="1403272" cy="648090"/>
        </p:xfrm>
        <a:graphic>
          <a:graphicData uri="http://schemas.openxmlformats.org/presentationml/2006/ole">
            <p:oleObj spid="_x0000_s44037" name="公式" r:id="rId5" imgW="901309" imgH="368140" progId="Equation.3">
              <p:embed/>
            </p:oleObj>
          </a:graphicData>
        </a:graphic>
      </p:graphicFrame>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4039" name="Object 7"/>
          <p:cNvGraphicFramePr>
            <a:graphicFrameLocks noChangeAspect="1"/>
          </p:cNvGraphicFramePr>
          <p:nvPr/>
        </p:nvGraphicFramePr>
        <p:xfrm>
          <a:off x="2843760" y="4437140"/>
          <a:ext cx="864120" cy="660798"/>
        </p:xfrm>
        <a:graphic>
          <a:graphicData uri="http://schemas.openxmlformats.org/presentationml/2006/ole">
            <p:oleObj spid="_x0000_s44039" name="公式" r:id="rId6" imgW="482391" imgH="368140" progId="Equation.3">
              <p:embed/>
            </p:oleObj>
          </a:graphicData>
        </a:graphic>
      </p:graphicFrame>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4041" name="Object 9"/>
          <p:cNvGraphicFramePr>
            <a:graphicFrameLocks noChangeAspect="1"/>
          </p:cNvGraphicFramePr>
          <p:nvPr/>
        </p:nvGraphicFramePr>
        <p:xfrm>
          <a:off x="1619590" y="5301260"/>
          <a:ext cx="1296180" cy="561678"/>
        </p:xfrm>
        <a:graphic>
          <a:graphicData uri="http://schemas.openxmlformats.org/presentationml/2006/ole">
            <p:oleObj spid="_x0000_s44041" name="公式" r:id="rId7" imgW="850900" imgH="368300" progId="Equation.3">
              <p:embed/>
            </p:oleObj>
          </a:graphicData>
        </a:graphic>
      </p:graphicFrame>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4043" name="Object 11"/>
          <p:cNvGraphicFramePr>
            <a:graphicFrameLocks noChangeAspect="1"/>
          </p:cNvGraphicFramePr>
          <p:nvPr/>
        </p:nvGraphicFramePr>
        <p:xfrm>
          <a:off x="3131800" y="5301260"/>
          <a:ext cx="648090" cy="537777"/>
        </p:xfrm>
        <a:graphic>
          <a:graphicData uri="http://schemas.openxmlformats.org/presentationml/2006/ole">
            <p:oleObj spid="_x0000_s44043" name="公式" r:id="rId8" imgW="444307" imgH="368140" progId="Equation.3">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24</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5.6 </a:t>
            </a:r>
            <a:r>
              <a:rPr lang="zh-CN" altLang="zh-CN" dirty="0" smtClean="0"/>
              <a:t>离散型随机变量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6 Discrete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5.6.2 </a:t>
            </a:r>
            <a:r>
              <a:rPr lang="zh-CN" altLang="en-US" dirty="0" smtClean="0"/>
              <a:t>常用</a:t>
            </a:r>
            <a:r>
              <a:rPr lang="zh-CN" altLang="zh-CN" dirty="0" smtClean="0"/>
              <a:t>离散型分布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2923877"/>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1.0-1</a:t>
            </a:r>
            <a:r>
              <a:rPr lang="zh-CN" altLang="zh-CN" dirty="0" smtClean="0">
                <a:effectLst>
                  <a:outerShdw blurRad="38100" dist="38100" dir="2700000" algn="tl">
                    <a:srgbClr val="000000">
                      <a:alpha val="43137"/>
                    </a:srgbClr>
                  </a:outerShdw>
                </a:effectLst>
                <a:ea typeface="楷体_GB2312"/>
              </a:rPr>
              <a:t>分布</a:t>
            </a:r>
          </a:p>
          <a:p>
            <a:r>
              <a:rPr lang="en-US" altLang="zh-CN" sz="2000" dirty="0" smtClean="0"/>
              <a:t>         </a:t>
            </a:r>
            <a:r>
              <a:rPr lang="zh-CN" altLang="zh-CN" sz="2000" dirty="0" smtClean="0"/>
              <a:t>设随机变量</a:t>
            </a:r>
            <a:r>
              <a:rPr lang="en-US" altLang="zh-CN" sz="2000" i="1" dirty="0" smtClean="0"/>
              <a:t>X</a:t>
            </a:r>
            <a:r>
              <a:rPr lang="zh-CN" altLang="zh-CN" sz="2000" dirty="0" smtClean="0"/>
              <a:t>的概率分布为</a:t>
            </a:r>
          </a:p>
          <a:p>
            <a:pPr algn="ctr"/>
            <a:r>
              <a:rPr lang="en-US" altLang="zh-CN" sz="2000" i="1" dirty="0" smtClean="0"/>
              <a:t>P</a:t>
            </a:r>
            <a:r>
              <a:rPr lang="en-US" altLang="zh-CN" sz="2000" dirty="0" smtClean="0"/>
              <a:t>(</a:t>
            </a:r>
            <a:r>
              <a:rPr lang="en-US" altLang="zh-CN" sz="2000" i="1" dirty="0" smtClean="0"/>
              <a:t>X</a:t>
            </a:r>
            <a:r>
              <a:rPr lang="en-US" altLang="zh-CN" sz="2000" dirty="0" smtClean="0"/>
              <a:t>=1)=</a:t>
            </a:r>
            <a:r>
              <a:rPr lang="en-US" altLang="zh-CN" sz="2000" i="1" dirty="0" smtClean="0"/>
              <a:t>p</a:t>
            </a:r>
            <a:r>
              <a:rPr lang="en-US" altLang="zh-CN" sz="2000" dirty="0" smtClean="0"/>
              <a:t>,  </a:t>
            </a:r>
            <a:r>
              <a:rPr lang="en-US" altLang="zh-CN" sz="2000" i="1" dirty="0" smtClean="0"/>
              <a:t>P</a:t>
            </a:r>
            <a:r>
              <a:rPr lang="en-US" altLang="zh-CN" sz="2000" dirty="0" smtClean="0"/>
              <a:t>(</a:t>
            </a:r>
            <a:r>
              <a:rPr lang="en-US" altLang="zh-CN" sz="2000" i="1" dirty="0" smtClean="0"/>
              <a:t>X</a:t>
            </a:r>
            <a:r>
              <a:rPr lang="en-US" altLang="zh-CN" sz="2000" dirty="0" smtClean="0"/>
              <a:t>=0)=1-</a:t>
            </a:r>
            <a:r>
              <a:rPr lang="en-US" altLang="zh-CN" sz="2000" i="1" dirty="0" smtClean="0"/>
              <a:t>p</a:t>
            </a:r>
            <a:r>
              <a:rPr lang="en-US" altLang="zh-CN" sz="2000" dirty="0" smtClean="0"/>
              <a:t>   (0&lt;</a:t>
            </a:r>
            <a:r>
              <a:rPr lang="en-US" altLang="zh-CN" sz="2000" i="1" dirty="0" smtClean="0"/>
              <a:t>p</a:t>
            </a:r>
            <a:r>
              <a:rPr lang="en-US" altLang="zh-CN" sz="2000" dirty="0" smtClean="0"/>
              <a:t>&lt;1)       (5.19)</a:t>
            </a:r>
            <a:endParaRPr lang="zh-CN" altLang="zh-CN" sz="2000" dirty="0" smtClean="0"/>
          </a:p>
          <a:p>
            <a:r>
              <a:rPr lang="en-US" altLang="zh-CN" sz="2000" dirty="0" smtClean="0"/>
              <a:t>         </a:t>
            </a:r>
            <a:r>
              <a:rPr lang="zh-CN" altLang="zh-CN" sz="2000" dirty="0" smtClean="0"/>
              <a:t>则称</a:t>
            </a:r>
            <a:r>
              <a:rPr lang="en-US" altLang="zh-CN" sz="2000" i="1" dirty="0" smtClean="0"/>
              <a:t>X</a:t>
            </a:r>
            <a:r>
              <a:rPr lang="zh-CN" altLang="zh-CN" sz="2000" dirty="0" smtClean="0"/>
              <a:t>服从</a:t>
            </a:r>
            <a:r>
              <a:rPr lang="en-US" altLang="zh-CN" sz="2000" dirty="0" smtClean="0"/>
              <a:t>0-1</a:t>
            </a:r>
            <a:r>
              <a:rPr lang="zh-CN" altLang="zh-CN" sz="2000" dirty="0" smtClean="0"/>
              <a:t>分布，</a:t>
            </a:r>
            <a:r>
              <a:rPr lang="en-US" altLang="zh-CN" sz="2000" dirty="0" smtClean="0"/>
              <a:t>0-1</a:t>
            </a:r>
            <a:r>
              <a:rPr lang="zh-CN" altLang="zh-CN" sz="2000" dirty="0" smtClean="0"/>
              <a:t>分布也称为两点分布或贝努利分布（</a:t>
            </a:r>
            <a:r>
              <a:rPr lang="en-US" altLang="zh-CN" sz="2000" dirty="0" smtClean="0"/>
              <a:t>Bernoulli Distribution</a:t>
            </a:r>
            <a:r>
              <a:rPr lang="zh-CN" altLang="zh-CN" sz="2000" dirty="0" smtClean="0"/>
              <a:t>）。例如抛硬币一次出现正面或反面就可以用</a:t>
            </a:r>
            <a:r>
              <a:rPr lang="en-US" altLang="zh-CN" sz="2000" dirty="0" smtClean="0"/>
              <a:t>0-1</a:t>
            </a:r>
            <a:r>
              <a:rPr lang="zh-CN" altLang="zh-CN" sz="2000" dirty="0" smtClean="0"/>
              <a:t>分布的随机变量来描述。</a:t>
            </a:r>
          </a:p>
          <a:p>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25</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5.6 </a:t>
            </a:r>
            <a:r>
              <a:rPr lang="zh-CN" altLang="zh-CN" dirty="0" smtClean="0"/>
              <a:t>离散型随机变量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6 Discrete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5.6.2 </a:t>
            </a:r>
            <a:r>
              <a:rPr lang="zh-CN" altLang="en-US" dirty="0" smtClean="0"/>
              <a:t>常用</a:t>
            </a:r>
            <a:r>
              <a:rPr lang="zh-CN" altLang="zh-CN" dirty="0" smtClean="0"/>
              <a:t>离散型分布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539430"/>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2.</a:t>
            </a:r>
            <a:r>
              <a:rPr lang="zh-CN" altLang="zh-CN" dirty="0" smtClean="0">
                <a:effectLst>
                  <a:outerShdw blurRad="38100" dist="38100" dir="2700000" algn="tl">
                    <a:srgbClr val="000000">
                      <a:alpha val="43137"/>
                    </a:srgbClr>
                  </a:outerShdw>
                </a:effectLst>
                <a:ea typeface="楷体_GB2312"/>
              </a:rPr>
              <a:t>二项分布</a:t>
            </a:r>
            <a:r>
              <a:rPr lang="en-US" altLang="zh-CN" sz="2000" dirty="0" smtClean="0"/>
              <a:t>(Binomial Distribution)</a:t>
            </a:r>
            <a:endParaRPr lang="zh-CN" altLang="zh-CN" sz="2000" dirty="0" smtClean="0"/>
          </a:p>
          <a:p>
            <a:r>
              <a:rPr lang="en-US" altLang="zh-CN" sz="2000" dirty="0" smtClean="0"/>
              <a:t>        </a:t>
            </a:r>
            <a:r>
              <a:rPr lang="zh-CN" altLang="zh-CN" sz="2000" dirty="0" smtClean="0"/>
              <a:t>如果一个试验只有两个可能结果：事件</a:t>
            </a:r>
            <a:r>
              <a:rPr lang="en-US" altLang="zh-CN" sz="2000" i="1" dirty="0" smtClean="0"/>
              <a:t>A</a:t>
            </a:r>
            <a:r>
              <a:rPr lang="zh-CN" altLang="zh-CN" sz="2000" dirty="0" smtClean="0"/>
              <a:t>（成功）发生或事件</a:t>
            </a:r>
            <a:r>
              <a:rPr lang="en-US" altLang="zh-CN" sz="2000" i="1" dirty="0" smtClean="0"/>
              <a:t>A</a:t>
            </a:r>
            <a:r>
              <a:rPr lang="en-US" altLang="zh-CN" sz="2000" i="1" baseline="30000" dirty="0" smtClean="0"/>
              <a:t>c</a:t>
            </a:r>
            <a:r>
              <a:rPr lang="zh-CN" altLang="zh-CN" sz="2000" dirty="0" smtClean="0"/>
              <a:t>（失败）发生，且</a:t>
            </a:r>
            <a:r>
              <a:rPr lang="en-US" altLang="zh-CN" sz="2000" i="1" dirty="0" smtClean="0"/>
              <a:t>P</a:t>
            </a:r>
            <a:r>
              <a:rPr lang="en-US" altLang="zh-CN" sz="2000" dirty="0" smtClean="0"/>
              <a:t>(</a:t>
            </a:r>
            <a:r>
              <a:rPr lang="en-US" altLang="zh-CN" sz="2000" i="1" dirty="0" smtClean="0"/>
              <a:t>A</a:t>
            </a:r>
            <a:r>
              <a:rPr lang="en-US" altLang="zh-CN" sz="2000" dirty="0" smtClean="0"/>
              <a:t>)=</a:t>
            </a:r>
            <a:r>
              <a:rPr lang="en-US" altLang="zh-CN" sz="2000" i="1" dirty="0" smtClean="0"/>
              <a:t>p</a:t>
            </a:r>
            <a:r>
              <a:rPr lang="zh-CN" altLang="zh-CN" sz="2000" dirty="0" smtClean="0"/>
              <a:t>，</a:t>
            </a:r>
            <a:r>
              <a:rPr lang="en-US" altLang="zh-CN" sz="2000" i="1" dirty="0" smtClean="0"/>
              <a:t>P</a:t>
            </a:r>
            <a:r>
              <a:rPr lang="en-US" altLang="zh-CN" sz="2000" dirty="0" smtClean="0"/>
              <a:t>(</a:t>
            </a:r>
            <a:r>
              <a:rPr lang="en-US" altLang="zh-CN" sz="2000" i="1" dirty="0" smtClean="0"/>
              <a:t>A</a:t>
            </a:r>
            <a:r>
              <a:rPr lang="en-US" altLang="zh-CN" sz="2000" i="1" baseline="30000" dirty="0" smtClean="0"/>
              <a:t>c</a:t>
            </a:r>
            <a:r>
              <a:rPr lang="en-US" altLang="zh-CN" sz="2000" dirty="0" smtClean="0"/>
              <a:t>)=1-</a:t>
            </a:r>
            <a:r>
              <a:rPr lang="en-US" altLang="zh-CN" sz="2000" i="1" dirty="0" smtClean="0"/>
              <a:t>p</a:t>
            </a:r>
            <a:r>
              <a:rPr lang="en-US" altLang="zh-CN" sz="2000" dirty="0" smtClean="0"/>
              <a:t>(0&lt;</a:t>
            </a:r>
            <a:r>
              <a:rPr lang="en-US" altLang="zh-CN" sz="2000" i="1" dirty="0" smtClean="0"/>
              <a:t>p</a:t>
            </a:r>
            <a:r>
              <a:rPr lang="en-US" altLang="zh-CN" sz="2000" dirty="0" smtClean="0"/>
              <a:t>&lt;1)</a:t>
            </a:r>
            <a:r>
              <a:rPr lang="zh-CN" altLang="zh-CN" sz="2000" dirty="0" smtClean="0"/>
              <a:t>；把试验在相同的条件下独立地重复做</a:t>
            </a:r>
            <a:r>
              <a:rPr lang="en-US" altLang="zh-CN" sz="2000" i="1" dirty="0" smtClean="0"/>
              <a:t>n</a:t>
            </a:r>
            <a:r>
              <a:rPr lang="zh-CN" altLang="zh-CN" sz="2000" dirty="0" smtClean="0"/>
              <a:t>次构成一个试验，这个试验称为</a:t>
            </a:r>
            <a:r>
              <a:rPr lang="en-US" altLang="zh-CN" sz="2000" i="1" dirty="0" smtClean="0"/>
              <a:t>n</a:t>
            </a:r>
            <a:r>
              <a:rPr lang="zh-CN" altLang="zh-CN" sz="2000" dirty="0" smtClean="0"/>
              <a:t>重贝努利试验。例如，把抛硬币试验独立地重复</a:t>
            </a:r>
            <a:r>
              <a:rPr lang="en-US" altLang="zh-CN" sz="2000" i="1" dirty="0" smtClean="0"/>
              <a:t>n</a:t>
            </a:r>
            <a:r>
              <a:rPr lang="zh-CN" altLang="zh-CN" sz="2000" dirty="0" smtClean="0"/>
              <a:t>次，就是一个</a:t>
            </a:r>
            <a:r>
              <a:rPr lang="en-US" altLang="zh-CN" sz="2000" i="1" dirty="0" smtClean="0"/>
              <a:t>n</a:t>
            </a:r>
            <a:r>
              <a:rPr lang="zh-CN" altLang="zh-CN" sz="2000" dirty="0" smtClean="0"/>
              <a:t>重贝努利试验。</a:t>
            </a:r>
          </a:p>
          <a:p>
            <a:r>
              <a:rPr lang="en-US" altLang="zh-CN" sz="2000" dirty="0" smtClean="0"/>
              <a:t>         </a:t>
            </a:r>
            <a:r>
              <a:rPr lang="zh-CN" altLang="zh-CN" sz="2000" dirty="0" smtClean="0"/>
              <a:t>若以</a:t>
            </a:r>
            <a:r>
              <a:rPr lang="en-US" altLang="zh-CN" sz="2000" i="1" dirty="0" smtClean="0"/>
              <a:t>X</a:t>
            </a:r>
            <a:r>
              <a:rPr lang="zh-CN" altLang="zh-CN" sz="2000" dirty="0" smtClean="0"/>
              <a:t>表示</a:t>
            </a:r>
            <a:r>
              <a:rPr lang="en-US" altLang="zh-CN" sz="2000" i="1" dirty="0" smtClean="0"/>
              <a:t>n</a:t>
            </a:r>
            <a:r>
              <a:rPr lang="zh-CN" altLang="zh-CN" sz="2000" dirty="0" smtClean="0"/>
              <a:t>重贝努利试验中事件</a:t>
            </a:r>
            <a:r>
              <a:rPr lang="en-US" altLang="zh-CN" sz="2000" i="1" dirty="0" smtClean="0"/>
              <a:t>A</a:t>
            </a:r>
            <a:r>
              <a:rPr lang="zh-CN" altLang="zh-CN" sz="2000" dirty="0" smtClean="0"/>
              <a:t>发生的次数，则</a:t>
            </a:r>
            <a:r>
              <a:rPr lang="en-US" altLang="zh-CN" sz="2000" i="1" dirty="0" smtClean="0"/>
              <a:t>X</a:t>
            </a:r>
            <a:r>
              <a:rPr lang="zh-CN" altLang="zh-CN" sz="2000" dirty="0" smtClean="0"/>
              <a:t>是一个随机变量，所有可能取值为</a:t>
            </a:r>
            <a:r>
              <a:rPr lang="en-US" altLang="zh-CN" sz="2000" dirty="0" smtClean="0"/>
              <a:t>0</a:t>
            </a:r>
            <a:r>
              <a:rPr lang="zh-CN" altLang="zh-CN" sz="2000" dirty="0" smtClean="0"/>
              <a:t>，</a:t>
            </a:r>
            <a:r>
              <a:rPr lang="en-US" altLang="zh-CN" sz="2000" dirty="0" smtClean="0"/>
              <a:t>1</a:t>
            </a:r>
            <a:r>
              <a:rPr lang="zh-CN" altLang="zh-CN" sz="2000" dirty="0" smtClean="0"/>
              <a:t>，</a:t>
            </a:r>
            <a:r>
              <a:rPr lang="en-US" altLang="zh-CN" sz="2000" dirty="0" smtClean="0"/>
              <a:t>2</a:t>
            </a:r>
            <a:r>
              <a:rPr lang="zh-CN" altLang="zh-CN" sz="2000" dirty="0" smtClean="0"/>
              <a:t>，…，</a:t>
            </a:r>
            <a:r>
              <a:rPr lang="en-US" altLang="zh-CN" sz="2000" dirty="0" smtClean="0"/>
              <a:t>n</a:t>
            </a:r>
            <a:r>
              <a:rPr lang="zh-CN" altLang="zh-CN" sz="2000" dirty="0" smtClean="0"/>
              <a:t>，且有</a:t>
            </a:r>
          </a:p>
          <a:p>
            <a:pPr algn="ctr"/>
            <a:r>
              <a:rPr lang="en-US" altLang="zh-CN" sz="2000" i="1" dirty="0" smtClean="0"/>
              <a:t>P</a:t>
            </a:r>
            <a:r>
              <a:rPr lang="en-US" altLang="zh-CN" sz="2000" dirty="0" smtClean="0"/>
              <a:t>(</a:t>
            </a:r>
            <a:r>
              <a:rPr lang="en-US" altLang="zh-CN" sz="2000" i="1" dirty="0" smtClean="0"/>
              <a:t>X</a:t>
            </a:r>
            <a:r>
              <a:rPr lang="en-US" altLang="zh-CN" sz="2000" dirty="0" smtClean="0"/>
              <a:t>=</a:t>
            </a:r>
            <a:r>
              <a:rPr lang="en-US" altLang="zh-CN" sz="2000" i="1" dirty="0" smtClean="0"/>
              <a:t>k</a:t>
            </a:r>
            <a:r>
              <a:rPr lang="en-US" altLang="zh-CN" sz="2000" dirty="0" smtClean="0"/>
              <a:t>)= </a:t>
            </a:r>
            <a:r>
              <a:rPr lang="en-US" altLang="zh-CN" sz="2000" i="1" dirty="0" err="1" smtClean="0"/>
              <a:t>P</a:t>
            </a:r>
            <a:r>
              <a:rPr lang="en-US" altLang="zh-CN" sz="2000" i="1" baseline="30000" dirty="0" err="1" smtClean="0"/>
              <a:t>k</a:t>
            </a:r>
            <a:r>
              <a:rPr lang="en-US" altLang="zh-CN" sz="2000" dirty="0" smtClean="0"/>
              <a:t> (1-</a:t>
            </a:r>
            <a:r>
              <a:rPr lang="en-US" altLang="zh-CN" sz="2000" i="1" dirty="0" smtClean="0"/>
              <a:t>P</a:t>
            </a:r>
            <a:r>
              <a:rPr lang="en-US" altLang="zh-CN" sz="2000" dirty="0" smtClean="0"/>
              <a:t>)</a:t>
            </a:r>
            <a:r>
              <a:rPr lang="en-US" altLang="zh-CN" sz="2000" i="1" baseline="30000" dirty="0" smtClean="0"/>
              <a:t>n-k</a:t>
            </a:r>
            <a:r>
              <a:rPr lang="en-US" altLang="zh-CN" sz="2000" dirty="0" smtClean="0"/>
              <a:t>         </a:t>
            </a:r>
            <a:r>
              <a:rPr lang="en-US" altLang="zh-CN" sz="2000" i="1" dirty="0" smtClean="0"/>
              <a:t>k</a:t>
            </a:r>
            <a:r>
              <a:rPr lang="en-US" altLang="zh-CN" sz="2000" dirty="0" smtClean="0"/>
              <a:t>=0,1,2,3,</a:t>
            </a:r>
            <a:r>
              <a:rPr lang="zh-CN" altLang="zh-CN" sz="2000" dirty="0" smtClean="0"/>
              <a:t>…</a:t>
            </a:r>
            <a:r>
              <a:rPr lang="en-US" altLang="zh-CN" sz="2000" dirty="0" smtClean="0"/>
              <a:t>,</a:t>
            </a:r>
            <a:r>
              <a:rPr lang="en-US" altLang="zh-CN" sz="2000" i="1" dirty="0" smtClean="0"/>
              <a:t>n </a:t>
            </a:r>
            <a:r>
              <a:rPr lang="en-US" altLang="zh-CN" sz="2000" dirty="0" smtClean="0"/>
              <a:t>     (5.20)</a:t>
            </a:r>
            <a:endParaRPr lang="zh-CN" altLang="zh-CN" sz="2000" dirty="0" smtClean="0"/>
          </a:p>
          <a:p>
            <a:r>
              <a:rPr lang="en-US" altLang="zh-CN" sz="2000" dirty="0" smtClean="0"/>
              <a:t>         </a:t>
            </a:r>
            <a:r>
              <a:rPr lang="zh-CN" altLang="zh-CN" sz="2000" dirty="0" smtClean="0"/>
              <a:t>我们称</a:t>
            </a:r>
            <a:r>
              <a:rPr lang="en-US" altLang="zh-CN" sz="2000" i="1" dirty="0" smtClean="0"/>
              <a:t>X</a:t>
            </a:r>
            <a:r>
              <a:rPr lang="zh-CN" altLang="zh-CN" sz="2000" dirty="0" smtClean="0"/>
              <a:t>服从以</a:t>
            </a:r>
            <a:r>
              <a:rPr lang="en-US" altLang="zh-CN" sz="2000" i="1" dirty="0" smtClean="0"/>
              <a:t>n</a:t>
            </a:r>
            <a:r>
              <a:rPr lang="zh-CN" altLang="zh-CN" sz="2000" dirty="0" smtClean="0"/>
              <a:t>，</a:t>
            </a:r>
            <a:r>
              <a:rPr lang="en-US" altLang="zh-CN" sz="2000" i="1" dirty="0" smtClean="0"/>
              <a:t>p</a:t>
            </a:r>
            <a:r>
              <a:rPr lang="zh-CN" altLang="zh-CN" sz="2000" dirty="0" smtClean="0"/>
              <a:t>为参数的二项分布，记作</a:t>
            </a:r>
            <a:r>
              <a:rPr lang="en-US" altLang="zh-CN" sz="2000" i="1" dirty="0" smtClean="0"/>
              <a:t>X</a:t>
            </a:r>
            <a:r>
              <a:rPr lang="en-US" altLang="zh-CN" sz="2000" dirty="0" smtClean="0"/>
              <a:t>~B(</a:t>
            </a:r>
            <a:r>
              <a:rPr lang="en-US" altLang="zh-CN" sz="2000" i="1" dirty="0" err="1" smtClean="0"/>
              <a:t>n</a:t>
            </a:r>
            <a:r>
              <a:rPr lang="en-US" altLang="zh-CN" sz="2000" dirty="0" err="1" smtClean="0"/>
              <a:t>,</a:t>
            </a:r>
            <a:r>
              <a:rPr lang="en-US" altLang="zh-CN" sz="2000" i="1" dirty="0" err="1" smtClean="0"/>
              <a:t>p</a:t>
            </a:r>
            <a:r>
              <a:rPr lang="en-US" altLang="zh-CN" sz="2000" dirty="0" smtClean="0"/>
              <a:t>)</a:t>
            </a:r>
            <a:r>
              <a:rPr lang="zh-CN" altLang="zh-CN" sz="2000" dirty="0" smtClean="0"/>
              <a:t>。</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26</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5.6 </a:t>
            </a:r>
            <a:r>
              <a:rPr lang="zh-CN" altLang="zh-CN" dirty="0" smtClean="0"/>
              <a:t>离散型随机变量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6 Discrete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5.6.2 </a:t>
            </a:r>
            <a:r>
              <a:rPr lang="zh-CN" altLang="en-US" dirty="0" smtClean="0"/>
              <a:t>常用</a:t>
            </a:r>
            <a:r>
              <a:rPr lang="zh-CN" altLang="zh-CN" dirty="0" smtClean="0"/>
              <a:t>离散型分布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693319"/>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泊松分布</a:t>
            </a:r>
            <a:r>
              <a:rPr lang="zh-CN" altLang="zh-CN" sz="2000" dirty="0" smtClean="0"/>
              <a:t>（</a:t>
            </a:r>
            <a:r>
              <a:rPr lang="en-US" altLang="zh-CN" sz="2000" dirty="0" smtClean="0"/>
              <a:t>Poisson Distribution</a:t>
            </a:r>
            <a:r>
              <a:rPr lang="zh-CN" altLang="zh-CN" sz="2000" dirty="0" smtClean="0"/>
              <a:t>）</a:t>
            </a:r>
          </a:p>
          <a:p>
            <a:r>
              <a:rPr lang="en-US" altLang="zh-CN" sz="2000" dirty="0" smtClean="0"/>
              <a:t>         </a:t>
            </a:r>
            <a:r>
              <a:rPr lang="zh-CN" altLang="zh-CN" sz="2000" dirty="0" smtClean="0"/>
              <a:t>设随机变量</a:t>
            </a:r>
            <a:r>
              <a:rPr lang="en-US" altLang="zh-CN" sz="2000" i="1" dirty="0" smtClean="0"/>
              <a:t>X</a:t>
            </a:r>
            <a:r>
              <a:rPr lang="zh-CN" altLang="zh-CN" sz="2000" dirty="0" smtClean="0"/>
              <a:t>的概率分布为</a:t>
            </a:r>
          </a:p>
          <a:p>
            <a:pPr algn="ctr"/>
            <a:r>
              <a:rPr lang="en-US" altLang="zh-CN" sz="2000" i="1" dirty="0" smtClean="0"/>
              <a:t>P</a:t>
            </a:r>
            <a:r>
              <a:rPr lang="en-US" altLang="zh-CN" sz="2000" dirty="0" smtClean="0"/>
              <a:t>(</a:t>
            </a:r>
            <a:r>
              <a:rPr lang="en-US" altLang="zh-CN" sz="2000" i="1" dirty="0" smtClean="0"/>
              <a:t>X</a:t>
            </a:r>
            <a:r>
              <a:rPr lang="en-US" altLang="zh-CN" sz="2000" dirty="0" smtClean="0"/>
              <a:t>=</a:t>
            </a:r>
            <a:r>
              <a:rPr lang="en-US" altLang="zh-CN" sz="2000" i="1" dirty="0" smtClean="0"/>
              <a:t>k</a:t>
            </a:r>
            <a:r>
              <a:rPr lang="en-US" altLang="zh-CN" sz="2000" dirty="0" smtClean="0"/>
              <a:t>)=           ,           , </a:t>
            </a:r>
            <a:r>
              <a:rPr lang="en-US" altLang="zh-CN" sz="2000" i="1" dirty="0" smtClean="0"/>
              <a:t>k</a:t>
            </a:r>
            <a:r>
              <a:rPr lang="en-US" altLang="zh-CN" sz="2000" dirty="0" smtClean="0"/>
              <a:t>=0,1,2,</a:t>
            </a:r>
            <a:r>
              <a:rPr lang="zh-CN" altLang="zh-CN" sz="2000" dirty="0" smtClean="0"/>
              <a:t>…</a:t>
            </a:r>
            <a:r>
              <a:rPr lang="en-US" altLang="zh-CN" sz="2000" dirty="0" smtClean="0"/>
              <a:t>       (5.21</a:t>
            </a:r>
            <a:r>
              <a:rPr lang="zh-CN" altLang="zh-CN" sz="2000" dirty="0" smtClean="0"/>
              <a:t>）</a:t>
            </a:r>
          </a:p>
          <a:p>
            <a:r>
              <a:rPr lang="en-US" altLang="zh-CN" sz="2000" dirty="0" smtClean="0"/>
              <a:t>         </a:t>
            </a:r>
            <a:r>
              <a:rPr lang="zh-CN" altLang="zh-CN" sz="2000" dirty="0" smtClean="0"/>
              <a:t>则称</a:t>
            </a:r>
            <a:r>
              <a:rPr lang="en-US" altLang="zh-CN" sz="2000" i="1" dirty="0" smtClean="0"/>
              <a:t>X</a:t>
            </a:r>
            <a:r>
              <a:rPr lang="zh-CN" altLang="zh-CN" sz="2000" dirty="0" smtClean="0"/>
              <a:t>服从参数为</a:t>
            </a:r>
            <a:r>
              <a:rPr lang="en-US" altLang="zh-CN" sz="2000" dirty="0" smtClean="0"/>
              <a:t> </a:t>
            </a:r>
            <a:r>
              <a:rPr lang="zh-CN" altLang="zh-CN" sz="2000" dirty="0" smtClean="0"/>
              <a:t>的泊松分布</a:t>
            </a:r>
            <a:r>
              <a:rPr lang="zh-CN" altLang="en-US" sz="2000" dirty="0" smtClean="0"/>
              <a:t>，</a:t>
            </a:r>
            <a:r>
              <a:rPr lang="zh-CN" altLang="zh-CN" sz="2000" dirty="0" smtClean="0"/>
              <a:t>记作</a:t>
            </a:r>
            <a:r>
              <a:rPr lang="en-US" altLang="zh-CN" sz="2000" i="1" dirty="0" smtClean="0"/>
              <a:t>X</a:t>
            </a:r>
            <a:r>
              <a:rPr lang="en-US" altLang="zh-CN" sz="2000" dirty="0" smtClean="0"/>
              <a:t>~</a:t>
            </a:r>
            <a:r>
              <a:rPr lang="en-US" altLang="zh-CN" sz="2000" i="1" dirty="0" smtClean="0"/>
              <a:t>P</a:t>
            </a:r>
            <a:r>
              <a:rPr lang="en-US" altLang="zh-CN" sz="2000" dirty="0" smtClean="0"/>
              <a:t>( </a:t>
            </a:r>
            <a:r>
              <a:rPr lang="el-GR" altLang="zh-CN" sz="2000" dirty="0" smtClean="0"/>
              <a:t>λ</a:t>
            </a:r>
            <a:r>
              <a:rPr lang="en-US" altLang="zh-CN" sz="2000" dirty="0" smtClean="0"/>
              <a:t>)</a:t>
            </a:r>
            <a:r>
              <a:rPr lang="zh-CN" altLang="zh-CN" sz="2000" dirty="0" smtClean="0"/>
              <a:t>。</a:t>
            </a:r>
          </a:p>
          <a:p>
            <a:r>
              <a:rPr lang="en-US" altLang="zh-CN" sz="2000" dirty="0" smtClean="0"/>
              <a:t>         </a:t>
            </a:r>
            <a:r>
              <a:rPr lang="zh-CN" altLang="zh-CN" sz="2000" dirty="0" smtClean="0"/>
              <a:t>在实际中，许多随机变量的概率分布都是服从泊松分布的。如电话交换台在单位时间内接到的呼叫次数，单位时间内到达某服务系统的顾客数等。所以，泊松分布具有较广泛的应用。另一方面，当二项分布中的ｎ相当大，而</a:t>
            </a:r>
            <a:r>
              <a:rPr lang="en-US" altLang="zh-CN" sz="2000" i="1" dirty="0" smtClean="0"/>
              <a:t>p</a:t>
            </a:r>
            <a:r>
              <a:rPr lang="zh-CN" altLang="zh-CN" sz="2000" dirty="0" smtClean="0"/>
              <a:t>较小时，二项分布可以用</a:t>
            </a:r>
            <a:r>
              <a:rPr lang="en-US" altLang="zh-CN" sz="2000" dirty="0" smtClean="0"/>
              <a:t> </a:t>
            </a:r>
            <a:r>
              <a:rPr lang="el-GR" altLang="zh-CN" sz="2000" dirty="0" smtClean="0"/>
              <a:t>λ </a:t>
            </a:r>
            <a:r>
              <a:rPr lang="en-US" altLang="zh-CN" sz="2000" dirty="0" smtClean="0"/>
              <a:t>=</a:t>
            </a:r>
            <a:r>
              <a:rPr lang="en-US" altLang="zh-CN" sz="2000" i="1" dirty="0" err="1" smtClean="0"/>
              <a:t>np</a:t>
            </a:r>
            <a:r>
              <a:rPr lang="zh-CN" altLang="zh-CN" sz="2000" dirty="0" smtClean="0"/>
              <a:t>的泊松分布来近似。</a:t>
            </a:r>
          </a:p>
          <a:p>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6081" name="Object 1"/>
          <p:cNvGraphicFramePr>
            <a:graphicFrameLocks noChangeAspect="1"/>
          </p:cNvGraphicFramePr>
          <p:nvPr/>
        </p:nvGraphicFramePr>
        <p:xfrm>
          <a:off x="3203810" y="3313784"/>
          <a:ext cx="648090" cy="619286"/>
        </p:xfrm>
        <a:graphic>
          <a:graphicData uri="http://schemas.openxmlformats.org/presentationml/2006/ole">
            <p:oleObj spid="_x0000_s46081" name="公式" r:id="rId3" imgW="431987" imgH="419282" progId="Equation.3">
              <p:embed/>
            </p:oleObj>
          </a:graphicData>
        </a:graphic>
      </p:graphicFrame>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6083" name="Object 3"/>
          <p:cNvGraphicFramePr>
            <a:graphicFrameLocks noChangeAspect="1"/>
          </p:cNvGraphicFramePr>
          <p:nvPr/>
        </p:nvGraphicFramePr>
        <p:xfrm>
          <a:off x="3931911" y="3501010"/>
          <a:ext cx="640089" cy="288040"/>
        </p:xfrm>
        <a:graphic>
          <a:graphicData uri="http://schemas.openxmlformats.org/presentationml/2006/ole">
            <p:oleObj spid="_x0000_s46083" name="公式" r:id="rId4" imgW="380835" imgH="177723" progId="Equation.3">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27</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5.6 </a:t>
            </a:r>
            <a:r>
              <a:rPr lang="zh-CN" altLang="zh-CN" dirty="0" smtClean="0"/>
              <a:t>离散型随机变量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6 Discrete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5.6.2 </a:t>
            </a:r>
            <a:r>
              <a:rPr lang="zh-CN" altLang="en-US" dirty="0" smtClean="0"/>
              <a:t>常用</a:t>
            </a:r>
            <a:r>
              <a:rPr lang="zh-CN" altLang="zh-CN" dirty="0" smtClean="0"/>
              <a:t>离散型分布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385542"/>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4.</a:t>
            </a:r>
            <a:r>
              <a:rPr lang="zh-CN" altLang="zh-CN" dirty="0" smtClean="0">
                <a:effectLst>
                  <a:outerShdw blurRad="38100" dist="38100" dir="2700000" algn="tl">
                    <a:srgbClr val="000000">
                      <a:alpha val="43137"/>
                    </a:srgbClr>
                  </a:outerShdw>
                </a:effectLst>
                <a:ea typeface="楷体_GB2312"/>
              </a:rPr>
              <a:t>超几何分布</a:t>
            </a:r>
            <a:r>
              <a:rPr lang="en-US" altLang="zh-CN" sz="2000" dirty="0" smtClean="0"/>
              <a:t>(</a:t>
            </a:r>
            <a:r>
              <a:rPr lang="en-US" altLang="zh-CN" sz="2000" dirty="0" err="1" smtClean="0"/>
              <a:t>Hypergeometric</a:t>
            </a:r>
            <a:r>
              <a:rPr lang="en-US" altLang="zh-CN" sz="2000" dirty="0" smtClean="0"/>
              <a:t> Function)</a:t>
            </a:r>
            <a:endParaRPr lang="zh-CN" altLang="zh-CN" sz="2000" dirty="0" smtClean="0"/>
          </a:p>
          <a:p>
            <a:r>
              <a:rPr lang="en-US" altLang="zh-CN" sz="2000" dirty="0" smtClean="0"/>
              <a:t>        </a:t>
            </a:r>
            <a:r>
              <a:rPr lang="zh-CN" altLang="zh-CN" sz="2000" dirty="0" smtClean="0"/>
              <a:t>设一批产品共有</a:t>
            </a:r>
            <a:r>
              <a:rPr lang="en-US" altLang="zh-CN" sz="2000" i="1" dirty="0" smtClean="0"/>
              <a:t>N</a:t>
            </a:r>
            <a:r>
              <a:rPr lang="zh-CN" altLang="zh-CN" sz="2000" dirty="0" smtClean="0"/>
              <a:t>件，其中</a:t>
            </a:r>
            <a:r>
              <a:rPr lang="en-US" altLang="zh-CN" sz="2000" i="1" dirty="0" smtClean="0"/>
              <a:t>M</a:t>
            </a:r>
            <a:r>
              <a:rPr lang="zh-CN" altLang="zh-CN" sz="2000" dirty="0" smtClean="0"/>
              <a:t>件次品。从该批产品中不放回地抽取</a:t>
            </a:r>
            <a:r>
              <a:rPr lang="en-US" altLang="zh-CN" sz="2000" i="1" dirty="0" smtClean="0"/>
              <a:t>n</a:t>
            </a:r>
            <a:r>
              <a:rPr lang="zh-CN" altLang="zh-CN" sz="2000" dirty="0" smtClean="0"/>
              <a:t>次，每次</a:t>
            </a:r>
            <a:r>
              <a:rPr lang="en-US" altLang="zh-CN" sz="2000" dirty="0" smtClean="0"/>
              <a:t>1</a:t>
            </a:r>
            <a:r>
              <a:rPr lang="zh-CN" altLang="zh-CN" sz="2000" dirty="0" smtClean="0"/>
              <a:t>件，则这</a:t>
            </a:r>
            <a:r>
              <a:rPr lang="en-US" altLang="zh-CN" sz="2000" i="1" dirty="0" smtClean="0"/>
              <a:t>n</a:t>
            </a:r>
            <a:r>
              <a:rPr lang="zh-CN" altLang="zh-CN" sz="2000" dirty="0" smtClean="0"/>
              <a:t>件产品中含有的次品数</a:t>
            </a:r>
            <a:r>
              <a:rPr lang="en-US" altLang="zh-CN" sz="2000" i="1" dirty="0" smtClean="0"/>
              <a:t>X</a:t>
            </a:r>
            <a:r>
              <a:rPr lang="zh-CN" altLang="zh-CN" sz="2000" dirty="0" smtClean="0"/>
              <a:t>是一个随机变量，它的取值为</a:t>
            </a:r>
            <a:r>
              <a:rPr lang="en-US" altLang="zh-CN" sz="2000" dirty="0" smtClean="0"/>
              <a:t>0</a:t>
            </a:r>
            <a:r>
              <a:rPr lang="zh-CN" altLang="zh-CN" sz="2000" dirty="0" smtClean="0"/>
              <a:t>，</a:t>
            </a:r>
            <a:r>
              <a:rPr lang="en-US" altLang="zh-CN" sz="2000" dirty="0" smtClean="0"/>
              <a:t>1</a:t>
            </a:r>
            <a:r>
              <a:rPr lang="zh-CN" altLang="zh-CN" sz="2000" dirty="0" smtClean="0"/>
              <a:t>，</a:t>
            </a:r>
            <a:r>
              <a:rPr lang="en-US" altLang="zh-CN" sz="2000" dirty="0" smtClean="0"/>
              <a:t>2</a:t>
            </a:r>
            <a:r>
              <a:rPr lang="zh-CN" altLang="zh-CN" sz="2000" dirty="0" smtClean="0"/>
              <a:t>，…，</a:t>
            </a:r>
            <a:r>
              <a:rPr lang="en-US" altLang="zh-CN" sz="2000" i="1" dirty="0" smtClean="0"/>
              <a:t>m</a:t>
            </a:r>
            <a:r>
              <a:rPr lang="zh-CN" altLang="zh-CN" sz="2000" dirty="0" smtClean="0"/>
              <a:t>，其中</a:t>
            </a:r>
            <a:r>
              <a:rPr lang="en-US" altLang="zh-CN" sz="2000" i="1" dirty="0" smtClean="0"/>
              <a:t>m</a:t>
            </a:r>
            <a:r>
              <a:rPr lang="en-US" altLang="zh-CN" sz="2000" dirty="0" smtClean="0"/>
              <a:t>=min(</a:t>
            </a:r>
            <a:r>
              <a:rPr lang="en-US" altLang="zh-CN" sz="2000" i="1" dirty="0" err="1" smtClean="0"/>
              <a:t>M</a:t>
            </a:r>
            <a:r>
              <a:rPr lang="en-US" altLang="zh-CN" sz="2000" dirty="0" err="1" smtClean="0"/>
              <a:t>,</a:t>
            </a:r>
            <a:r>
              <a:rPr lang="en-US" altLang="zh-CN" sz="2000" i="1" dirty="0" err="1" smtClean="0"/>
              <a:t>n</a:t>
            </a:r>
            <a:r>
              <a:rPr lang="en-US" altLang="zh-CN" sz="2000" dirty="0" smtClean="0"/>
              <a:t>)</a:t>
            </a:r>
            <a:r>
              <a:rPr lang="zh-CN" altLang="zh-CN" sz="2000" dirty="0" smtClean="0"/>
              <a:t>，称其概率分布</a:t>
            </a:r>
            <a:endParaRPr lang="en-US" altLang="zh-CN" sz="2000" dirty="0" smtClean="0"/>
          </a:p>
          <a:p>
            <a:endParaRPr lang="zh-CN" altLang="zh-CN" sz="2000" dirty="0" smtClean="0"/>
          </a:p>
          <a:p>
            <a:pPr algn="ctr"/>
            <a:r>
              <a:rPr lang="en-US" altLang="zh-CN" sz="2000" i="1" dirty="0" smtClean="0"/>
              <a:t>P</a:t>
            </a:r>
            <a:r>
              <a:rPr lang="en-US" altLang="zh-CN" sz="2000" dirty="0" smtClean="0"/>
              <a:t>(</a:t>
            </a:r>
            <a:r>
              <a:rPr lang="en-US" altLang="zh-CN" sz="2000" i="1" dirty="0" smtClean="0"/>
              <a:t>X</a:t>
            </a:r>
            <a:r>
              <a:rPr lang="en-US" altLang="zh-CN" sz="2000" dirty="0" smtClean="0"/>
              <a:t>=</a:t>
            </a:r>
            <a:r>
              <a:rPr lang="en-US" altLang="zh-CN" sz="2000" i="1" dirty="0" smtClean="0"/>
              <a:t>k</a:t>
            </a:r>
            <a:r>
              <a:rPr lang="en-US" altLang="zh-CN" sz="2000" dirty="0" smtClean="0"/>
              <a:t>)=</a:t>
            </a:r>
            <a:r>
              <a:rPr lang="en-US" altLang="zh-CN" sz="2000" i="1" dirty="0" smtClean="0"/>
              <a:t> </a:t>
            </a:r>
            <a:r>
              <a:rPr lang="en-US" altLang="zh-CN" sz="2000" dirty="0" smtClean="0"/>
              <a:t>                             (</a:t>
            </a:r>
            <a:r>
              <a:rPr lang="en-US" altLang="zh-CN" sz="2000" i="1" dirty="0" smtClean="0"/>
              <a:t>k</a:t>
            </a:r>
            <a:r>
              <a:rPr lang="en-US" altLang="zh-CN" sz="2000" dirty="0" smtClean="0"/>
              <a:t>=0,1,2,</a:t>
            </a:r>
            <a:r>
              <a:rPr lang="zh-CN" altLang="zh-CN" sz="2000" dirty="0" smtClean="0"/>
              <a:t>…</a:t>
            </a:r>
            <a:r>
              <a:rPr lang="en-US" altLang="zh-CN" sz="2000" dirty="0" smtClean="0"/>
              <a:t>,</a:t>
            </a:r>
            <a:r>
              <a:rPr lang="en-US" altLang="zh-CN" sz="2000" i="1" dirty="0" smtClean="0"/>
              <a:t>m</a:t>
            </a:r>
            <a:r>
              <a:rPr lang="en-US" altLang="zh-CN" sz="2000" dirty="0" smtClean="0"/>
              <a:t>)     (5.22)</a:t>
            </a:r>
          </a:p>
          <a:p>
            <a:r>
              <a:rPr lang="zh-CN" altLang="zh-CN" sz="2000" dirty="0" smtClean="0"/>
              <a:t>为超几何分布。</a:t>
            </a:r>
          </a:p>
          <a:p>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8132" name="Object 4"/>
          <p:cNvGraphicFramePr>
            <a:graphicFrameLocks noChangeAspect="1"/>
          </p:cNvGraphicFramePr>
          <p:nvPr/>
        </p:nvGraphicFramePr>
        <p:xfrm>
          <a:off x="2987780" y="4365130"/>
          <a:ext cx="1512210" cy="720100"/>
        </p:xfrm>
        <a:graphic>
          <a:graphicData uri="http://schemas.openxmlformats.org/presentationml/2006/ole">
            <p:oleObj spid="_x0000_s48132" name="公式" r:id="rId3" imgW="622300" imgH="457200" progId="Equation.3">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28</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5.7.1 </a:t>
            </a:r>
            <a:r>
              <a:rPr lang="zh-CN" altLang="zh-CN" dirty="0" smtClean="0"/>
              <a:t>概率密度函数</a:t>
            </a:r>
            <a:r>
              <a:rPr lang="en-US" altLang="zh-CN" sz="2000" dirty="0" smtClean="0"/>
              <a:t>(Probability Density Function)</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939540"/>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设</a:t>
            </a:r>
            <a:r>
              <a:rPr lang="en-US" altLang="zh-CN" sz="2000" i="1" dirty="0" smtClean="0"/>
              <a:t>X</a:t>
            </a:r>
            <a:r>
              <a:rPr lang="zh-CN" altLang="zh-CN" sz="2000" dirty="0" smtClean="0"/>
              <a:t>是随机变量，</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是它的分布函数，如果存在非负可积函数</a:t>
            </a:r>
            <a:r>
              <a:rPr lang="en-US" altLang="zh-CN" sz="2000" i="1" dirty="0" smtClean="0"/>
              <a:t>f(x)</a:t>
            </a:r>
            <a:r>
              <a:rPr lang="zh-CN" altLang="zh-CN" sz="2000" dirty="0" smtClean="0"/>
              <a:t>，使得对任意的实数</a:t>
            </a:r>
            <a:r>
              <a:rPr lang="en-US" altLang="zh-CN" sz="2000" i="1" dirty="0" smtClean="0"/>
              <a:t>x</a:t>
            </a:r>
            <a:r>
              <a:rPr lang="zh-CN" altLang="zh-CN" sz="2000" dirty="0" smtClean="0"/>
              <a:t>，都有</a:t>
            </a:r>
          </a:p>
          <a:p>
            <a:pPr algn="ctr"/>
            <a:r>
              <a:rPr lang="en-US" altLang="zh-CN" sz="2000" i="1" dirty="0" smtClean="0"/>
              <a:t>F</a:t>
            </a:r>
            <a:r>
              <a:rPr lang="en-US" altLang="zh-CN" sz="2000" dirty="0" smtClean="0"/>
              <a:t>(</a:t>
            </a:r>
            <a:r>
              <a:rPr lang="en-US" altLang="zh-CN" sz="2000" i="1" dirty="0" smtClean="0"/>
              <a:t>x</a:t>
            </a:r>
            <a:r>
              <a:rPr lang="en-US" altLang="zh-CN" sz="2000" dirty="0" smtClean="0"/>
              <a:t>)=                      (5.23)</a:t>
            </a:r>
            <a:endParaRPr lang="zh-CN" altLang="zh-CN" sz="2000" dirty="0" smtClean="0"/>
          </a:p>
          <a:p>
            <a:r>
              <a:rPr lang="en-US" altLang="zh-CN" sz="2000" dirty="0" smtClean="0"/>
              <a:t>        </a:t>
            </a:r>
            <a:r>
              <a:rPr lang="zh-CN" altLang="zh-CN" sz="2000" dirty="0" smtClean="0"/>
              <a:t>则称</a:t>
            </a:r>
            <a:r>
              <a:rPr lang="en-US" altLang="zh-CN" sz="2000" i="1" dirty="0" smtClean="0"/>
              <a:t>X</a:t>
            </a:r>
            <a:r>
              <a:rPr lang="zh-CN" altLang="zh-CN" sz="2000" dirty="0" smtClean="0"/>
              <a:t>为连续型随机变量，称函数</a:t>
            </a:r>
            <a:r>
              <a:rPr lang="en-US" altLang="zh-CN" sz="2000" i="1" dirty="0" smtClean="0"/>
              <a:t>f(x)</a:t>
            </a:r>
            <a:r>
              <a:rPr lang="zh-CN" altLang="zh-CN" sz="2000" dirty="0" smtClean="0"/>
              <a:t>为</a:t>
            </a:r>
            <a:r>
              <a:rPr lang="en-US" altLang="zh-CN" sz="2000" i="1" dirty="0" smtClean="0"/>
              <a:t>X</a:t>
            </a:r>
            <a:r>
              <a:rPr lang="zh-CN" altLang="zh-CN" sz="2000" dirty="0" smtClean="0"/>
              <a:t>的概率密度函数，简称概率密度或密度。</a:t>
            </a:r>
          </a:p>
          <a:p>
            <a:r>
              <a:rPr lang="en-US" altLang="zh-CN" sz="2000" dirty="0" smtClean="0"/>
              <a:t>        </a:t>
            </a:r>
            <a:r>
              <a:rPr lang="zh-CN" altLang="zh-CN" sz="2000" dirty="0" smtClean="0"/>
              <a:t>如果连续型随机变量</a:t>
            </a:r>
            <a:r>
              <a:rPr lang="en-US" altLang="zh-CN" sz="2000" i="1" dirty="0" smtClean="0"/>
              <a:t>X</a:t>
            </a:r>
            <a:r>
              <a:rPr lang="zh-CN" altLang="zh-CN" sz="2000" dirty="0" smtClean="0"/>
              <a:t>的概率密度存在，根据</a:t>
            </a:r>
            <a:r>
              <a:rPr lang="en-US" altLang="zh-CN" sz="2000" dirty="0" smtClean="0"/>
              <a:t>(5.23)</a:t>
            </a:r>
            <a:r>
              <a:rPr lang="zh-CN" altLang="zh-CN" sz="2000" dirty="0" smtClean="0"/>
              <a:t>式，对于任意的实数</a:t>
            </a:r>
            <a:r>
              <a:rPr lang="en-US" altLang="zh-CN" sz="2000" i="1" dirty="0" smtClean="0"/>
              <a:t>a</a:t>
            </a:r>
            <a:r>
              <a:rPr lang="zh-CN" altLang="zh-CN" sz="2000" dirty="0" smtClean="0"/>
              <a:t>和</a:t>
            </a:r>
            <a:r>
              <a:rPr lang="en-US" altLang="zh-CN" sz="2000" i="1" dirty="0" smtClean="0"/>
              <a:t>b</a:t>
            </a:r>
            <a:r>
              <a:rPr lang="zh-CN" altLang="zh-CN" sz="2000" dirty="0" smtClean="0"/>
              <a:t>，</a:t>
            </a:r>
          </a:p>
          <a:p>
            <a:r>
              <a:rPr lang="en-US" altLang="zh-CN" sz="2000" i="1" dirty="0" smtClean="0"/>
              <a:t>P</a:t>
            </a:r>
            <a:r>
              <a:rPr lang="en-US" altLang="zh-CN" sz="2000" dirty="0" smtClean="0"/>
              <a:t>(</a:t>
            </a:r>
            <a:r>
              <a:rPr lang="en-US" altLang="zh-CN" sz="2000" i="1" dirty="0" smtClean="0"/>
              <a:t>a</a:t>
            </a:r>
            <a:r>
              <a:rPr lang="en-US" altLang="zh-CN" sz="2000" dirty="0" smtClean="0"/>
              <a:t> </a:t>
            </a:r>
            <a:r>
              <a:rPr lang="en-US" altLang="zh-CN" sz="2000" i="1" dirty="0" smtClean="0"/>
              <a:t>X</a:t>
            </a:r>
            <a:r>
              <a:rPr lang="en-US" altLang="zh-CN" sz="2000" dirty="0" smtClean="0"/>
              <a:t>&lt;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X</a:t>
            </a:r>
            <a:r>
              <a:rPr lang="en-US" altLang="zh-CN" sz="2000" dirty="0" smtClean="0"/>
              <a:t>&lt;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X</a:t>
            </a:r>
            <a:r>
              <a:rPr lang="en-US" altLang="zh-CN" sz="2000" dirty="0" smtClean="0"/>
              <a:t>&lt;</a:t>
            </a:r>
            <a:r>
              <a:rPr lang="en-US" altLang="zh-CN" sz="2000" i="1" dirty="0" smtClean="0"/>
              <a:t>a</a:t>
            </a:r>
            <a:r>
              <a:rPr lang="en-US" altLang="zh-CN" sz="2000" dirty="0" smtClean="0"/>
              <a:t>)=</a:t>
            </a:r>
            <a:r>
              <a:rPr lang="en-US" altLang="zh-CN" sz="2000" i="1" dirty="0" smtClean="0"/>
              <a:t>F</a:t>
            </a:r>
            <a:r>
              <a:rPr lang="en-US" altLang="zh-CN" sz="2000" dirty="0" smtClean="0"/>
              <a:t>(</a:t>
            </a:r>
            <a:r>
              <a:rPr lang="en-US" altLang="zh-CN" sz="2000" i="1" dirty="0" smtClean="0"/>
              <a:t>b</a:t>
            </a:r>
            <a:r>
              <a:rPr lang="en-US" altLang="zh-CN" sz="2000" dirty="0" smtClean="0"/>
              <a:t>)-</a:t>
            </a:r>
            <a:r>
              <a:rPr lang="en-US" altLang="zh-CN" sz="2000" i="1" dirty="0" smtClean="0"/>
              <a:t>F</a:t>
            </a:r>
            <a:r>
              <a:rPr lang="en-US" altLang="zh-CN" sz="2000" dirty="0" smtClean="0"/>
              <a:t>(</a:t>
            </a:r>
            <a:r>
              <a:rPr lang="en-US" altLang="zh-CN" sz="2000" i="1" dirty="0" smtClean="0"/>
              <a:t>a</a:t>
            </a:r>
            <a:r>
              <a:rPr lang="en-US" altLang="zh-CN" sz="2000" dirty="0" smtClean="0"/>
              <a:t>)=                    </a:t>
            </a:r>
            <a:r>
              <a:rPr lang="zh-CN" altLang="zh-CN" sz="2000" dirty="0" smtClean="0"/>
              <a:t>，</a:t>
            </a:r>
            <a:r>
              <a:rPr lang="en-US" altLang="zh-CN" sz="2000" dirty="0" smtClean="0"/>
              <a:t>    (5.24)</a:t>
            </a:r>
            <a:endParaRPr lang="zh-CN" altLang="zh-CN" sz="2000" dirty="0" smtClean="0"/>
          </a:p>
          <a:p>
            <a:r>
              <a:rPr lang="en-US" altLang="zh-CN" sz="2000" dirty="0" smtClean="0"/>
              <a:t>        </a:t>
            </a:r>
            <a:r>
              <a:rPr lang="zh-CN" altLang="zh-CN" sz="2000" dirty="0" smtClean="0"/>
              <a:t>结合积分的几何意义，</a:t>
            </a:r>
            <a:r>
              <a:rPr lang="en-US" altLang="zh-CN" sz="2000" i="1" dirty="0" smtClean="0"/>
              <a:t>X</a:t>
            </a:r>
            <a:r>
              <a:rPr lang="zh-CN" altLang="zh-CN" sz="2000" dirty="0" smtClean="0"/>
              <a:t>落在区间</a:t>
            </a:r>
            <a:r>
              <a:rPr lang="en-US" altLang="zh-CN" sz="2000" dirty="0" smtClean="0"/>
              <a:t>        </a:t>
            </a:r>
            <a:r>
              <a:rPr lang="zh-CN" altLang="zh-CN" sz="2000" dirty="0" smtClean="0"/>
              <a:t>上的概率等于区间</a:t>
            </a:r>
            <a:r>
              <a:rPr lang="en-US" altLang="zh-CN" sz="2000" dirty="0" smtClean="0"/>
              <a:t>       </a:t>
            </a:r>
            <a:r>
              <a:rPr lang="zh-CN" altLang="zh-CN" sz="2000" dirty="0" smtClean="0"/>
              <a:t>上曲线</a:t>
            </a:r>
            <a:r>
              <a:rPr lang="en-US" altLang="zh-CN" sz="2000" i="1" dirty="0" smtClean="0"/>
              <a:t>y</a:t>
            </a:r>
            <a:r>
              <a:rPr lang="en-US" altLang="zh-CN" sz="2000" dirty="0" smtClean="0"/>
              <a:t>=</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下的曲边梯形的面积。</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91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9155" name="Object 3"/>
          <p:cNvGraphicFramePr>
            <a:graphicFrameLocks noChangeAspect="1"/>
          </p:cNvGraphicFramePr>
          <p:nvPr/>
        </p:nvGraphicFramePr>
        <p:xfrm>
          <a:off x="3995920" y="3292617"/>
          <a:ext cx="936130" cy="496433"/>
        </p:xfrm>
        <a:graphic>
          <a:graphicData uri="http://schemas.openxmlformats.org/presentationml/2006/ole">
            <p:oleObj spid="_x0000_s49155" name="公式" r:id="rId3" imgW="635276" imgH="330343" progId="Equation.3">
              <p:embed/>
            </p:oleObj>
          </a:graphicData>
        </a:graphic>
      </p:graphicFrame>
      <p:sp>
        <p:nvSpPr>
          <p:cNvPr id="4915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9157" name="Object 5"/>
          <p:cNvGraphicFramePr>
            <a:graphicFrameLocks noChangeAspect="1"/>
          </p:cNvGraphicFramePr>
          <p:nvPr/>
        </p:nvGraphicFramePr>
        <p:xfrm>
          <a:off x="4427980" y="5229250"/>
          <a:ext cx="921728" cy="504070"/>
        </p:xfrm>
        <a:graphic>
          <a:graphicData uri="http://schemas.openxmlformats.org/presentationml/2006/ole">
            <p:oleObj spid="_x0000_s49157" name="公式" r:id="rId4" imgW="609865" imgH="330343" progId="Equation.3">
              <p:embed/>
            </p:oleObj>
          </a:graphicData>
        </a:graphic>
      </p:graphicFrame>
      <p:sp>
        <p:nvSpPr>
          <p:cNvPr id="4916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9159" name="Object 7"/>
          <p:cNvGraphicFramePr>
            <a:graphicFrameLocks noChangeAspect="1"/>
          </p:cNvGraphicFramePr>
          <p:nvPr/>
        </p:nvGraphicFramePr>
        <p:xfrm>
          <a:off x="7164359" y="5805330"/>
          <a:ext cx="521214" cy="288040"/>
        </p:xfrm>
        <a:graphic>
          <a:graphicData uri="http://schemas.openxmlformats.org/presentationml/2006/ole">
            <p:oleObj spid="_x0000_s49159" name="公式" r:id="rId5" imgW="355754" imgH="203288" progId="Equation.3">
              <p:embed/>
            </p:oleObj>
          </a:graphicData>
        </a:graphic>
      </p:graphicFrame>
      <p:graphicFrame>
        <p:nvGraphicFramePr>
          <p:cNvPr id="49161" name="Object 9"/>
          <p:cNvGraphicFramePr>
            <a:graphicFrameLocks noChangeAspect="1"/>
          </p:cNvGraphicFramePr>
          <p:nvPr/>
        </p:nvGraphicFramePr>
        <p:xfrm>
          <a:off x="4644010" y="5805330"/>
          <a:ext cx="504175" cy="278623"/>
        </p:xfrm>
        <a:graphic>
          <a:graphicData uri="http://schemas.openxmlformats.org/presentationml/2006/ole">
            <p:oleObj spid="_x0000_s49161" name="公式" r:id="rId6" imgW="355754" imgH="203288" progId="Equation.3">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29</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5.7.1 </a:t>
            </a:r>
            <a:r>
              <a:rPr lang="zh-CN" altLang="zh-CN" dirty="0" smtClean="0"/>
              <a:t>概率密度函数</a:t>
            </a:r>
            <a:r>
              <a:rPr lang="en-US" altLang="zh-CN" sz="2000" dirty="0" smtClean="0"/>
              <a:t>(Probability Density Function)</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1785104"/>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由公式</a:t>
            </a:r>
            <a:r>
              <a:rPr lang="en-US" altLang="zh-CN" sz="2000" dirty="0" smtClean="0"/>
              <a:t>(5.23)</a:t>
            </a:r>
            <a:r>
              <a:rPr lang="zh-CN" altLang="zh-CN" sz="2000" dirty="0" smtClean="0"/>
              <a:t>可知，连续型随机变量</a:t>
            </a:r>
            <a:r>
              <a:rPr lang="en-US" altLang="zh-CN" sz="2000" i="1" dirty="0" smtClean="0"/>
              <a:t>X</a:t>
            </a:r>
            <a:r>
              <a:rPr lang="zh-CN" altLang="zh-CN" sz="2000" dirty="0" smtClean="0"/>
              <a:t>的分布函数</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作为</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在</a:t>
            </a:r>
            <a:r>
              <a:rPr lang="en-US" altLang="zh-CN" sz="2000" dirty="0" smtClean="0"/>
              <a:t>(- ∞,</a:t>
            </a:r>
            <a:r>
              <a:rPr lang="en-US" altLang="zh-CN" sz="2000" i="1" dirty="0" smtClean="0"/>
              <a:t>x</a:t>
            </a:r>
            <a:r>
              <a:rPr lang="en-US" altLang="zh-CN" sz="2000" dirty="0" smtClean="0"/>
              <a:t>)</a:t>
            </a:r>
            <a:r>
              <a:rPr lang="zh-CN" altLang="zh-CN" sz="2000" dirty="0" smtClean="0"/>
              <a:t>上的积分一定是连续的。再由</a:t>
            </a:r>
            <a:r>
              <a:rPr lang="en-US" altLang="zh-CN" sz="2000" i="1" dirty="0" smtClean="0"/>
              <a:t>P</a:t>
            </a:r>
            <a:r>
              <a:rPr lang="en-US" altLang="zh-CN" sz="2000" dirty="0" smtClean="0"/>
              <a:t>(</a:t>
            </a:r>
            <a:r>
              <a:rPr lang="en-US" altLang="zh-CN" sz="2000" i="1" dirty="0" smtClean="0"/>
              <a:t>X</a:t>
            </a:r>
            <a:r>
              <a:rPr lang="en-US" altLang="zh-CN" sz="2000" dirty="0" smtClean="0"/>
              <a:t>=</a:t>
            </a:r>
            <a:r>
              <a:rPr lang="en-US" altLang="zh-CN" sz="2000" i="1" dirty="0" smtClean="0"/>
              <a:t>a</a:t>
            </a:r>
            <a:r>
              <a:rPr lang="en-US" altLang="zh-CN" sz="2000" dirty="0" smtClean="0"/>
              <a:t>)=</a:t>
            </a:r>
            <a:r>
              <a:rPr lang="en-US" altLang="zh-CN" sz="2000" i="1" dirty="0" smtClean="0"/>
              <a:t>F</a:t>
            </a:r>
            <a:r>
              <a:rPr lang="en-US" altLang="zh-CN" sz="2000" dirty="0" smtClean="0"/>
              <a:t>(</a:t>
            </a:r>
            <a:r>
              <a:rPr lang="en-US" altLang="zh-CN" sz="2000" i="1" dirty="0" smtClean="0"/>
              <a:t>a</a:t>
            </a:r>
            <a:r>
              <a:rPr lang="en-US" altLang="zh-CN" sz="2000" dirty="0" smtClean="0"/>
              <a:t>+0)-</a:t>
            </a:r>
            <a:r>
              <a:rPr lang="en-US" altLang="zh-CN" sz="2000" i="1" dirty="0" smtClean="0"/>
              <a:t>F</a:t>
            </a:r>
            <a:r>
              <a:rPr lang="en-US" altLang="zh-CN" sz="2000" dirty="0" smtClean="0"/>
              <a:t>(</a:t>
            </a:r>
            <a:r>
              <a:rPr lang="en-US" altLang="zh-CN" sz="2000" i="1" dirty="0" smtClean="0"/>
              <a:t>a</a:t>
            </a:r>
            <a:r>
              <a:rPr lang="en-US" altLang="zh-CN" sz="2000" dirty="0" smtClean="0"/>
              <a:t>)</a:t>
            </a:r>
            <a:r>
              <a:rPr lang="zh-CN" altLang="zh-CN" sz="2000" dirty="0" smtClean="0"/>
              <a:t>及</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的连续性知</a:t>
            </a:r>
            <a:r>
              <a:rPr lang="en-US" altLang="zh-CN" sz="2000" i="1" dirty="0" smtClean="0"/>
              <a:t>P</a:t>
            </a:r>
            <a:r>
              <a:rPr lang="en-US" altLang="zh-CN" sz="2000" dirty="0" smtClean="0"/>
              <a:t>(</a:t>
            </a:r>
            <a:r>
              <a:rPr lang="en-US" altLang="zh-CN" sz="2000" i="1" dirty="0" smtClean="0"/>
              <a:t>X</a:t>
            </a:r>
            <a:r>
              <a:rPr lang="en-US" altLang="zh-CN" sz="2000" dirty="0" smtClean="0"/>
              <a:t>=</a:t>
            </a:r>
            <a:r>
              <a:rPr lang="en-US" altLang="zh-CN" sz="2000" i="1" dirty="0" smtClean="0"/>
              <a:t>a</a:t>
            </a:r>
            <a:r>
              <a:rPr lang="en-US" altLang="zh-CN" sz="2000" dirty="0" smtClean="0"/>
              <a:t>)=0</a:t>
            </a:r>
            <a:r>
              <a:rPr lang="zh-CN" altLang="zh-CN" sz="2000" dirty="0" smtClean="0"/>
              <a:t>。这说明，在计算连续型随机变量</a:t>
            </a:r>
            <a:r>
              <a:rPr lang="en-US" altLang="zh-CN" sz="2000" i="1" dirty="0" smtClean="0"/>
              <a:t>X</a:t>
            </a:r>
            <a:r>
              <a:rPr lang="zh-CN" altLang="zh-CN" sz="2000" dirty="0" smtClean="0"/>
              <a:t>落在某一区间上的概率时，可以不必区分该区间是开还是闭，即</a:t>
            </a:r>
          </a:p>
          <a:p>
            <a:pPr algn="ctr"/>
            <a:r>
              <a:rPr lang="en-US" altLang="zh-CN" sz="2000" i="1" dirty="0" smtClean="0"/>
              <a:t>P</a:t>
            </a:r>
            <a:r>
              <a:rPr lang="en-US" altLang="zh-CN" sz="2000" dirty="0" smtClean="0"/>
              <a:t>(</a:t>
            </a:r>
            <a:r>
              <a:rPr lang="en-US" altLang="zh-CN" sz="2000" i="1" dirty="0" smtClean="0"/>
              <a:t>a</a:t>
            </a:r>
            <a:r>
              <a:rPr lang="en-US" altLang="zh-CN" sz="2000" dirty="0" smtClean="0"/>
              <a:t>&lt;</a:t>
            </a:r>
            <a:r>
              <a:rPr lang="en-US" altLang="zh-CN" sz="2000" i="1" dirty="0" smtClean="0"/>
              <a:t>X</a:t>
            </a:r>
            <a:r>
              <a:rPr lang="en-US" altLang="zh-CN" sz="2000" dirty="0" smtClean="0"/>
              <a:t>&lt;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 ≤ </a:t>
            </a:r>
            <a:r>
              <a:rPr lang="en-US" altLang="zh-CN" sz="2000" i="1" dirty="0" smtClean="0"/>
              <a:t>X</a:t>
            </a:r>
            <a:r>
              <a:rPr lang="en-US" altLang="zh-CN" sz="2000" dirty="0" smtClean="0"/>
              <a:t>&lt;</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&lt;</a:t>
            </a:r>
            <a:r>
              <a:rPr lang="en-US" altLang="zh-CN" sz="2000" i="1" dirty="0" smtClean="0"/>
              <a:t>X</a:t>
            </a:r>
            <a:r>
              <a:rPr lang="en-US" altLang="zh-CN" sz="2000" dirty="0" smtClean="0"/>
              <a:t> ≤ </a:t>
            </a:r>
            <a:r>
              <a:rPr lang="en-US" altLang="zh-CN" sz="2000" i="1" dirty="0" smtClean="0"/>
              <a:t>b</a:t>
            </a:r>
            <a:r>
              <a:rPr lang="en-US" altLang="zh-CN" sz="2000" dirty="0" smtClean="0"/>
              <a:t>)=</a:t>
            </a:r>
            <a:r>
              <a:rPr lang="en-US" altLang="zh-CN" sz="2000" i="1" dirty="0" smtClean="0"/>
              <a:t>P</a:t>
            </a:r>
            <a:r>
              <a:rPr lang="en-US" altLang="zh-CN" sz="2000" dirty="0" smtClean="0"/>
              <a:t>(</a:t>
            </a:r>
            <a:r>
              <a:rPr lang="en-US" altLang="zh-CN" sz="2000" i="1" dirty="0" smtClean="0"/>
              <a:t>a</a:t>
            </a:r>
            <a:r>
              <a:rPr lang="en-US" altLang="zh-CN" sz="2000" dirty="0" smtClean="0"/>
              <a:t> ≤ </a:t>
            </a:r>
            <a:r>
              <a:rPr lang="en-US" altLang="zh-CN" sz="2000" i="1" dirty="0" smtClean="0"/>
              <a:t>X</a:t>
            </a:r>
            <a:r>
              <a:rPr lang="en-US" altLang="zh-CN" sz="2000" dirty="0" smtClean="0"/>
              <a:t> ≤ </a:t>
            </a:r>
            <a:r>
              <a:rPr lang="en-US" altLang="zh-CN" sz="2000" i="1" dirty="0" smtClean="0"/>
              <a:t>b</a:t>
            </a:r>
            <a:r>
              <a:rPr lang="en-US" altLang="zh-CN" sz="2000" dirty="0" smtClean="0"/>
              <a:t>)     (5.25</a:t>
            </a:r>
            <a:r>
              <a:rPr lang="zh-CN" altLang="zh-CN" sz="2000" dirty="0" smtClean="0"/>
              <a:t>）</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91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915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916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5.1 </a:t>
            </a:r>
            <a:r>
              <a:rPr lang="zh-CN" altLang="en-US" dirty="0" smtClean="0">
                <a:latin typeface="楷体_GB2312" pitchFamily="49" charset="-122"/>
                <a:ea typeface="楷体_GB2312" pitchFamily="49" charset="-122"/>
              </a:rPr>
              <a:t>事件与概率</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Event and 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5.1.2 </a:t>
            </a:r>
            <a:r>
              <a:rPr lang="zh-CN" altLang="zh-CN" dirty="0" smtClean="0"/>
              <a:t>试验结果（样本点）的概率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697373"/>
            <a:ext cx="8642350" cy="3416320"/>
          </a:xfrm>
          <a:prstGeom prst="rect">
            <a:avLst/>
          </a:prstGeom>
          <a:noFill/>
          <a:ln w="9525" algn="ctr">
            <a:noFill/>
            <a:miter lim="800000"/>
            <a:headEnd/>
            <a:tailEnd/>
          </a:ln>
          <a:effectLst/>
        </p:spPr>
        <p:txBody>
          <a:bodyPr>
            <a:spAutoFit/>
          </a:bodyPr>
          <a:lstStyle/>
          <a:p>
            <a:r>
              <a:rPr lang="en-US" altLang="zh-CN" sz="2000" dirty="0" smtClean="0">
                <a:ea typeface="楷体_GB2312"/>
              </a:rPr>
              <a:t>        </a:t>
            </a:r>
            <a:r>
              <a:rPr lang="zh-CN" altLang="zh-CN" sz="2000" dirty="0" smtClean="0">
                <a:ea typeface="楷体_GB2312"/>
              </a:rPr>
              <a:t>试验结果的概率（</a:t>
            </a:r>
            <a:r>
              <a:rPr lang="en-US" altLang="zh-CN" sz="2000" dirty="0" smtClean="0">
                <a:ea typeface="楷体_GB2312"/>
              </a:rPr>
              <a:t>Probability</a:t>
            </a:r>
            <a:r>
              <a:rPr lang="zh-CN" altLang="zh-CN" sz="2000" dirty="0" smtClean="0">
                <a:ea typeface="楷体_GB2312"/>
              </a:rPr>
              <a:t>）就是用数字来衡量某一试验结果发生可能性的大小。基于对概率的不同解释，概率的定义方式有许多种，但是无论哪种方式，都必须具备以下两个基本性质：</a:t>
            </a:r>
          </a:p>
          <a:p>
            <a:r>
              <a:rPr lang="zh-CN" altLang="zh-CN" sz="2000" dirty="0" smtClean="0">
                <a:ea typeface="楷体_GB2312"/>
              </a:rPr>
              <a:t>（</a:t>
            </a:r>
            <a:r>
              <a:rPr lang="en-US" altLang="zh-CN" sz="2000" dirty="0" smtClean="0">
                <a:ea typeface="楷体_GB2312"/>
              </a:rPr>
              <a:t>1</a:t>
            </a:r>
            <a:r>
              <a:rPr lang="zh-CN" altLang="zh-CN" sz="2000" dirty="0" smtClean="0">
                <a:ea typeface="楷体_GB2312"/>
              </a:rPr>
              <a:t>）对于任意的试验结果</a:t>
            </a:r>
            <a:r>
              <a:rPr lang="en-US" altLang="zh-CN" sz="2000" i="1" dirty="0" err="1" smtClean="0">
                <a:ea typeface="楷体_GB2312"/>
              </a:rPr>
              <a:t>e</a:t>
            </a:r>
            <a:r>
              <a:rPr lang="en-US" altLang="zh-CN" sz="2000" i="1" baseline="-25000" dirty="0" err="1" smtClean="0">
                <a:ea typeface="楷体_GB2312"/>
              </a:rPr>
              <a:t>i</a:t>
            </a:r>
            <a:r>
              <a:rPr lang="en-US" altLang="zh-CN" sz="2000" dirty="0" smtClean="0">
                <a:ea typeface="楷体_GB2312"/>
              </a:rPr>
              <a:t>,</a:t>
            </a:r>
            <a:r>
              <a:rPr lang="zh-CN" altLang="zh-CN" sz="2000" dirty="0" smtClean="0">
                <a:ea typeface="楷体_GB2312"/>
              </a:rPr>
              <a:t>有</a:t>
            </a:r>
          </a:p>
          <a:p>
            <a:pPr algn="ctr"/>
            <a:r>
              <a:rPr lang="en-US" altLang="zh-CN" sz="2000" dirty="0" smtClean="0">
                <a:ea typeface="楷体_GB2312"/>
              </a:rPr>
              <a:t>  0  ≤ </a:t>
            </a:r>
            <a:r>
              <a:rPr lang="en-US" altLang="zh-CN" sz="2000" i="1" dirty="0" smtClean="0">
                <a:ea typeface="楷体_GB2312"/>
              </a:rPr>
              <a:t>P</a:t>
            </a:r>
            <a:r>
              <a:rPr lang="en-US" altLang="zh-CN" sz="2000" dirty="0" smtClean="0">
                <a:ea typeface="楷体_GB2312"/>
              </a:rPr>
              <a:t>(</a:t>
            </a:r>
            <a:r>
              <a:rPr lang="en-US" altLang="zh-CN" sz="2000" i="1" dirty="0" err="1" smtClean="0">
                <a:ea typeface="楷体_GB2312"/>
              </a:rPr>
              <a:t>e</a:t>
            </a:r>
            <a:r>
              <a:rPr lang="en-US" altLang="zh-CN" sz="2000" i="1" baseline="-25000" dirty="0" err="1" smtClean="0">
                <a:ea typeface="楷体_GB2312"/>
              </a:rPr>
              <a:t>i</a:t>
            </a:r>
            <a:r>
              <a:rPr lang="en-US" altLang="zh-CN" sz="2000" dirty="0" smtClean="0">
                <a:ea typeface="楷体_GB2312"/>
              </a:rPr>
              <a:t>) ≤  1                                      (5.1)</a:t>
            </a:r>
            <a:endParaRPr lang="zh-CN" altLang="zh-CN" sz="2000" dirty="0" smtClean="0">
              <a:ea typeface="楷体_GB2312"/>
            </a:endParaRPr>
          </a:p>
          <a:p>
            <a:r>
              <a:rPr lang="zh-CN" altLang="zh-CN" sz="2000" dirty="0" smtClean="0">
                <a:ea typeface="楷体_GB2312"/>
              </a:rPr>
              <a:t>其中，</a:t>
            </a:r>
            <a:r>
              <a:rPr lang="en-US" altLang="zh-CN" sz="2000" i="1" dirty="0" smtClean="0">
                <a:ea typeface="楷体_GB2312"/>
              </a:rPr>
              <a:t>P</a:t>
            </a:r>
            <a:r>
              <a:rPr lang="en-US" altLang="zh-CN" sz="2000" dirty="0" smtClean="0">
                <a:ea typeface="楷体_GB2312"/>
              </a:rPr>
              <a:t>(</a:t>
            </a:r>
            <a:r>
              <a:rPr lang="en-US" altLang="zh-CN" sz="2000" i="1" dirty="0" err="1" smtClean="0">
                <a:ea typeface="楷体_GB2312"/>
              </a:rPr>
              <a:t>e</a:t>
            </a:r>
            <a:r>
              <a:rPr lang="en-US" altLang="zh-CN" sz="2000" baseline="-25000" dirty="0" err="1" smtClean="0">
                <a:ea typeface="楷体_GB2312"/>
              </a:rPr>
              <a:t>i</a:t>
            </a:r>
            <a:r>
              <a:rPr lang="en-US" altLang="zh-CN" sz="2000" dirty="0" smtClean="0">
                <a:ea typeface="楷体_GB2312"/>
              </a:rPr>
              <a:t>)</a:t>
            </a:r>
            <a:r>
              <a:rPr lang="zh-CN" altLang="zh-CN" sz="2000" dirty="0" smtClean="0">
                <a:ea typeface="楷体_GB2312"/>
              </a:rPr>
              <a:t>表示试验结果</a:t>
            </a:r>
            <a:r>
              <a:rPr lang="en-US" altLang="zh-CN" sz="2000" i="1" dirty="0" err="1" smtClean="0">
                <a:ea typeface="楷体_GB2312"/>
              </a:rPr>
              <a:t>e</a:t>
            </a:r>
            <a:r>
              <a:rPr lang="en-US" altLang="zh-CN" sz="2000" baseline="-25000" dirty="0" err="1" smtClean="0">
                <a:ea typeface="楷体_GB2312"/>
              </a:rPr>
              <a:t>i</a:t>
            </a:r>
            <a:r>
              <a:rPr lang="zh-CN" altLang="zh-CN" sz="2000" dirty="0" smtClean="0">
                <a:ea typeface="楷体_GB2312"/>
              </a:rPr>
              <a:t>出现的概率。</a:t>
            </a:r>
          </a:p>
          <a:p>
            <a:r>
              <a:rPr lang="zh-CN" altLang="zh-CN" sz="2000" dirty="0" smtClean="0">
                <a:ea typeface="楷体_GB2312"/>
              </a:rPr>
              <a:t>（</a:t>
            </a:r>
            <a:r>
              <a:rPr lang="en-US" altLang="zh-CN" sz="2000" dirty="0" smtClean="0">
                <a:ea typeface="楷体_GB2312"/>
              </a:rPr>
              <a:t>2</a:t>
            </a:r>
            <a:r>
              <a:rPr lang="zh-CN" altLang="zh-CN" sz="2000" dirty="0" smtClean="0">
                <a:ea typeface="楷体_GB2312"/>
              </a:rPr>
              <a:t>）所有试验结果的概率之和为</a:t>
            </a:r>
            <a:r>
              <a:rPr lang="en-US" altLang="zh-CN" sz="2000" dirty="0" smtClean="0">
                <a:ea typeface="楷体_GB2312"/>
              </a:rPr>
              <a:t>1</a:t>
            </a:r>
            <a:r>
              <a:rPr lang="zh-CN" altLang="zh-CN" sz="2000" dirty="0" smtClean="0">
                <a:ea typeface="楷体_GB2312"/>
              </a:rPr>
              <a:t>，即</a:t>
            </a:r>
          </a:p>
          <a:p>
            <a:pPr algn="ctr"/>
            <a:r>
              <a:rPr lang="en-US" altLang="zh-CN" sz="2000" i="1" dirty="0" smtClean="0">
                <a:ea typeface="楷体_GB2312"/>
              </a:rPr>
              <a:t>P</a:t>
            </a:r>
            <a:r>
              <a:rPr lang="en-US" altLang="zh-CN" sz="2000" dirty="0" smtClean="0">
                <a:ea typeface="楷体_GB2312"/>
              </a:rPr>
              <a:t>(</a:t>
            </a:r>
            <a:r>
              <a:rPr lang="en-US" altLang="zh-CN" sz="2000" i="1" dirty="0" smtClean="0">
                <a:ea typeface="楷体_GB2312"/>
              </a:rPr>
              <a:t>e</a:t>
            </a:r>
            <a:r>
              <a:rPr lang="en-US" altLang="zh-CN" sz="2000" baseline="-25000" dirty="0" smtClean="0">
                <a:ea typeface="楷体_GB2312"/>
              </a:rPr>
              <a:t>1</a:t>
            </a:r>
            <a:r>
              <a:rPr lang="en-US" altLang="zh-CN" sz="2000" dirty="0" smtClean="0">
                <a:ea typeface="楷体_GB2312"/>
              </a:rPr>
              <a:t>)+</a:t>
            </a:r>
            <a:r>
              <a:rPr lang="en-US" altLang="zh-CN" sz="2000" i="1" dirty="0" smtClean="0">
                <a:ea typeface="楷体_GB2312"/>
              </a:rPr>
              <a:t>P</a:t>
            </a:r>
            <a:r>
              <a:rPr lang="en-US" altLang="zh-CN" sz="2000" dirty="0" smtClean="0">
                <a:ea typeface="楷体_GB2312"/>
              </a:rPr>
              <a:t>(</a:t>
            </a:r>
            <a:r>
              <a:rPr lang="en-US" altLang="zh-CN" sz="2000" i="1" dirty="0" smtClean="0">
                <a:ea typeface="楷体_GB2312"/>
              </a:rPr>
              <a:t>e</a:t>
            </a:r>
            <a:r>
              <a:rPr lang="en-US" altLang="zh-CN" sz="2000" baseline="-25000" dirty="0" smtClean="0">
                <a:ea typeface="楷体_GB2312"/>
              </a:rPr>
              <a:t>2</a:t>
            </a:r>
            <a:r>
              <a:rPr lang="en-US" altLang="zh-CN" sz="2000" dirty="0" smtClean="0">
                <a:ea typeface="楷体_GB2312"/>
              </a:rPr>
              <a:t>)+</a:t>
            </a:r>
            <a:r>
              <a:rPr lang="zh-CN" altLang="zh-CN" sz="2000" dirty="0" smtClean="0">
                <a:ea typeface="楷体_GB2312"/>
              </a:rPr>
              <a:t>…</a:t>
            </a:r>
            <a:r>
              <a:rPr lang="en-US" altLang="zh-CN" sz="2000" dirty="0" smtClean="0">
                <a:ea typeface="楷体_GB2312"/>
              </a:rPr>
              <a:t>+</a:t>
            </a:r>
            <a:r>
              <a:rPr lang="en-US" altLang="zh-CN" sz="2000" i="1" dirty="0" smtClean="0">
                <a:ea typeface="楷体_GB2312"/>
              </a:rPr>
              <a:t>P</a:t>
            </a:r>
            <a:r>
              <a:rPr lang="en-US" altLang="zh-CN" sz="2000" dirty="0" smtClean="0">
                <a:ea typeface="楷体_GB2312"/>
              </a:rPr>
              <a:t>(</a:t>
            </a:r>
            <a:r>
              <a:rPr lang="en-US" altLang="zh-CN" sz="2000" i="1" dirty="0" smtClean="0">
                <a:ea typeface="楷体_GB2312"/>
              </a:rPr>
              <a:t>e</a:t>
            </a:r>
            <a:r>
              <a:rPr lang="en-US" altLang="zh-CN" sz="2000" i="1" baseline="-25000" dirty="0" smtClean="0">
                <a:ea typeface="楷体_GB2312"/>
              </a:rPr>
              <a:t>n</a:t>
            </a:r>
            <a:r>
              <a:rPr lang="en-US" altLang="zh-CN" sz="2000" dirty="0" smtClean="0">
                <a:ea typeface="楷体_GB2312"/>
              </a:rPr>
              <a:t>)=</a:t>
            </a:r>
            <a:r>
              <a:rPr lang="en-US" altLang="zh-CN" sz="2000" dirty="0" smtClean="0">
                <a:ea typeface="楷体_GB2312"/>
                <a:sym typeface="Symbol"/>
              </a:rPr>
              <a:t></a:t>
            </a:r>
            <a:r>
              <a:rPr lang="en-US" altLang="zh-CN" sz="2000" i="1" dirty="0" smtClean="0">
                <a:ea typeface="楷体_GB2312"/>
              </a:rPr>
              <a:t>P</a:t>
            </a:r>
            <a:r>
              <a:rPr lang="en-US" altLang="zh-CN" sz="2000" dirty="0" smtClean="0">
                <a:ea typeface="楷体_GB2312"/>
              </a:rPr>
              <a:t>(</a:t>
            </a:r>
            <a:r>
              <a:rPr lang="en-US" altLang="zh-CN" sz="2000" i="1" dirty="0" err="1" smtClean="0">
                <a:ea typeface="楷体_GB2312"/>
              </a:rPr>
              <a:t>e</a:t>
            </a:r>
            <a:r>
              <a:rPr lang="en-US" altLang="zh-CN" sz="2000" i="1" baseline="-25000" dirty="0" err="1" smtClean="0">
                <a:ea typeface="楷体_GB2312"/>
              </a:rPr>
              <a:t>i</a:t>
            </a:r>
            <a:r>
              <a:rPr lang="en-US" altLang="zh-CN" sz="2000" dirty="0" smtClean="0">
                <a:ea typeface="楷体_GB2312"/>
              </a:rPr>
              <a:t>)=1           (5.2)</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30</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693319"/>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1.</a:t>
            </a:r>
            <a:r>
              <a:rPr lang="zh-CN" altLang="zh-CN" dirty="0" smtClean="0">
                <a:effectLst>
                  <a:outerShdw blurRad="38100" dist="38100" dir="2700000" algn="tl">
                    <a:srgbClr val="000000">
                      <a:alpha val="43137"/>
                    </a:srgbClr>
                  </a:outerShdw>
                </a:effectLst>
                <a:ea typeface="楷体_GB2312"/>
              </a:rPr>
              <a:t>均匀分布</a:t>
            </a:r>
            <a:r>
              <a:rPr lang="en-US" altLang="zh-CN" sz="2000" dirty="0" smtClean="0"/>
              <a:t>(Uniform Distribution)</a:t>
            </a:r>
            <a:endParaRPr lang="zh-CN" altLang="zh-CN" sz="2000" dirty="0" smtClean="0"/>
          </a:p>
          <a:p>
            <a:r>
              <a:rPr lang="en-US" altLang="zh-CN" sz="2000" dirty="0" smtClean="0"/>
              <a:t>        </a:t>
            </a:r>
            <a:r>
              <a:rPr lang="zh-CN" altLang="zh-CN" sz="2000" dirty="0" smtClean="0"/>
              <a:t>如果一个随机变量</a:t>
            </a:r>
            <a:r>
              <a:rPr lang="en-US" altLang="zh-CN" sz="2000" i="1" dirty="0" smtClean="0"/>
              <a:t>X</a:t>
            </a:r>
            <a:r>
              <a:rPr lang="zh-CN" altLang="zh-CN" sz="2000" dirty="0" smtClean="0"/>
              <a:t>的概率密度函数为</a:t>
            </a:r>
          </a:p>
          <a:p>
            <a:pPr algn="r"/>
            <a:r>
              <a:rPr lang="en-US" altLang="zh-CN" sz="2000" dirty="0" smtClean="0"/>
              <a:t>    (5.26</a:t>
            </a:r>
            <a:r>
              <a:rPr lang="zh-CN" altLang="zh-CN" sz="2000" dirty="0" smtClean="0"/>
              <a:t>）</a:t>
            </a:r>
            <a:endParaRPr lang="en-US" altLang="zh-CN" sz="2000" dirty="0" smtClean="0"/>
          </a:p>
          <a:p>
            <a:pPr algn="r"/>
            <a:endParaRPr lang="zh-CN" altLang="zh-CN" sz="2000" dirty="0" smtClean="0"/>
          </a:p>
          <a:p>
            <a:r>
              <a:rPr lang="zh-CN" altLang="zh-CN" sz="2000" dirty="0" smtClean="0"/>
              <a:t>则称它在区间</a:t>
            </a:r>
            <a:r>
              <a:rPr lang="en-US" altLang="zh-CN" sz="2000" dirty="0" smtClean="0"/>
              <a:t>[</a:t>
            </a:r>
            <a:r>
              <a:rPr lang="en-US" altLang="zh-CN" sz="2000" i="1" dirty="0" err="1" smtClean="0"/>
              <a:t>a</a:t>
            </a:r>
            <a:r>
              <a:rPr lang="en-US" altLang="zh-CN" sz="2000" dirty="0" err="1" smtClean="0"/>
              <a:t>,</a:t>
            </a:r>
            <a:r>
              <a:rPr lang="en-US" altLang="zh-CN" sz="2000" i="1" dirty="0" err="1" smtClean="0"/>
              <a:t>b</a:t>
            </a:r>
            <a:r>
              <a:rPr lang="en-US" altLang="zh-CN" sz="2000" dirty="0" smtClean="0"/>
              <a:t>]</a:t>
            </a:r>
            <a:r>
              <a:rPr lang="zh-CN" altLang="zh-CN" sz="2000" dirty="0" smtClean="0"/>
              <a:t>上服从均匀分布。</a:t>
            </a:r>
          </a:p>
          <a:p>
            <a:r>
              <a:rPr lang="en-US" altLang="zh-CN" sz="2000" dirty="0" smtClean="0"/>
              <a:t>        </a:t>
            </a:r>
            <a:r>
              <a:rPr lang="zh-CN" altLang="zh-CN" sz="2000" dirty="0" smtClean="0"/>
              <a:t>服从均匀分布的随机变量</a:t>
            </a:r>
            <a:r>
              <a:rPr lang="en-US" altLang="zh-CN" sz="2000" i="1" dirty="0" smtClean="0"/>
              <a:t>X</a:t>
            </a:r>
            <a:r>
              <a:rPr lang="zh-CN" altLang="zh-CN" sz="2000" dirty="0" smtClean="0"/>
              <a:t>的分布函数为</a:t>
            </a:r>
          </a:p>
          <a:p>
            <a:pPr algn="r"/>
            <a:r>
              <a:rPr lang="en-US" altLang="zh-CN" sz="2000" dirty="0" smtClean="0"/>
              <a:t>     (5.27</a:t>
            </a:r>
            <a:r>
              <a:rPr lang="zh-CN" altLang="zh-CN" sz="2000" dirty="0" smtClean="0"/>
              <a:t>）</a:t>
            </a:r>
          </a:p>
          <a:p>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3268" name="Object 20"/>
          <p:cNvGraphicFramePr>
            <a:graphicFrameLocks noChangeAspect="1"/>
          </p:cNvGraphicFramePr>
          <p:nvPr/>
        </p:nvGraphicFramePr>
        <p:xfrm>
          <a:off x="3491849" y="3501010"/>
          <a:ext cx="2079289" cy="792110"/>
        </p:xfrm>
        <a:graphic>
          <a:graphicData uri="http://schemas.openxmlformats.org/presentationml/2006/ole">
            <p:oleObj spid="_x0000_s53268" name="公式" r:id="rId3" imgW="1600200" imgH="609600" progId="Equation.3">
              <p:embed/>
            </p:oleObj>
          </a:graphicData>
        </a:graphic>
      </p:graphicFrame>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3270" name="Object 22"/>
          <p:cNvGraphicFramePr>
            <a:graphicFrameLocks noChangeAspect="1"/>
          </p:cNvGraphicFramePr>
          <p:nvPr/>
        </p:nvGraphicFramePr>
        <p:xfrm>
          <a:off x="3347830" y="5301260"/>
          <a:ext cx="2448340" cy="1051120"/>
        </p:xfrm>
        <a:graphic>
          <a:graphicData uri="http://schemas.openxmlformats.org/presentationml/2006/ole">
            <p:oleObj spid="_x0000_s53270" name="公式" r:id="rId4" imgW="1816889" imgH="787742" progId="Equation.3">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31</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724096"/>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2.</a:t>
            </a:r>
            <a:r>
              <a:rPr lang="zh-CN" altLang="en-US" dirty="0" smtClean="0">
                <a:effectLst>
                  <a:outerShdw blurRad="38100" dist="38100" dir="2700000" algn="tl">
                    <a:srgbClr val="000000">
                      <a:alpha val="43137"/>
                    </a:srgbClr>
                  </a:outerShdw>
                </a:effectLst>
                <a:ea typeface="楷体_GB2312"/>
              </a:rPr>
              <a:t>指数</a:t>
            </a:r>
            <a:r>
              <a:rPr lang="zh-CN" altLang="zh-CN" dirty="0" smtClean="0">
                <a:effectLst>
                  <a:outerShdw blurRad="38100" dist="38100" dir="2700000" algn="tl">
                    <a:srgbClr val="000000">
                      <a:alpha val="43137"/>
                    </a:srgbClr>
                  </a:outerShdw>
                </a:effectLst>
                <a:ea typeface="楷体_GB2312"/>
              </a:rPr>
              <a:t>分布</a:t>
            </a:r>
            <a:r>
              <a:rPr lang="en-US" altLang="zh-CN" sz="2000" dirty="0" smtClean="0"/>
              <a:t>(Exponential Distribution)</a:t>
            </a:r>
            <a:endParaRPr lang="zh-CN" altLang="zh-CN" sz="2000" dirty="0" smtClean="0"/>
          </a:p>
          <a:p>
            <a:r>
              <a:rPr lang="en-US" altLang="zh-CN" sz="2000" dirty="0" smtClean="0"/>
              <a:t>        </a:t>
            </a:r>
            <a:r>
              <a:rPr lang="zh-CN" altLang="zh-CN" sz="2000" dirty="0" smtClean="0"/>
              <a:t>如果一个随机变量</a:t>
            </a:r>
            <a:r>
              <a:rPr lang="en-US" altLang="zh-CN" sz="2000" i="1" dirty="0" smtClean="0"/>
              <a:t>X</a:t>
            </a:r>
            <a:r>
              <a:rPr lang="zh-CN" altLang="zh-CN" sz="2000" dirty="0" smtClean="0"/>
              <a:t>的概率密度函数为</a:t>
            </a:r>
          </a:p>
          <a:p>
            <a:pPr algn="r"/>
            <a:r>
              <a:rPr lang="en-US" altLang="zh-CN" sz="2000" dirty="0" smtClean="0"/>
              <a:t>    (5.28</a:t>
            </a:r>
            <a:r>
              <a:rPr lang="zh-CN" altLang="zh-CN" sz="2000" dirty="0" smtClean="0"/>
              <a:t>）</a:t>
            </a:r>
            <a:endParaRPr lang="en-US" altLang="zh-CN" sz="2000" dirty="0" smtClean="0"/>
          </a:p>
          <a:p>
            <a:pPr algn="r"/>
            <a:endParaRPr lang="zh-CN" altLang="zh-CN" sz="2000" dirty="0" smtClean="0"/>
          </a:p>
          <a:p>
            <a:r>
              <a:rPr lang="zh-CN" altLang="zh-CN" sz="2000" dirty="0" smtClean="0"/>
              <a:t>则称它服从参数为</a:t>
            </a:r>
            <a:r>
              <a:rPr lang="en-US" altLang="zh-CN" sz="2000" dirty="0" smtClean="0"/>
              <a:t> </a:t>
            </a:r>
            <a:r>
              <a:rPr lang="el-GR" altLang="zh-CN" sz="2000" dirty="0" smtClean="0"/>
              <a:t>λ</a:t>
            </a:r>
            <a:r>
              <a:rPr lang="en-US" altLang="zh-CN" sz="2000" dirty="0" smtClean="0"/>
              <a:t>&gt;0</a:t>
            </a:r>
            <a:r>
              <a:rPr lang="zh-CN" altLang="zh-CN" sz="2000" dirty="0" smtClean="0"/>
              <a:t>的指数分布。</a:t>
            </a:r>
          </a:p>
          <a:p>
            <a:r>
              <a:rPr lang="en-US" altLang="zh-CN" sz="2000" dirty="0" smtClean="0"/>
              <a:t>        </a:t>
            </a:r>
            <a:r>
              <a:rPr lang="zh-CN" altLang="zh-CN" sz="2000" dirty="0" smtClean="0"/>
              <a:t>服从参数为</a:t>
            </a:r>
            <a:r>
              <a:rPr lang="el-GR" altLang="zh-CN" sz="2000" dirty="0" smtClean="0"/>
              <a:t>λ</a:t>
            </a:r>
            <a:r>
              <a:rPr lang="en-US" altLang="zh-CN" sz="2000" dirty="0" smtClean="0"/>
              <a:t> </a:t>
            </a:r>
            <a:r>
              <a:rPr lang="zh-CN" altLang="zh-CN" sz="2000" dirty="0" smtClean="0"/>
              <a:t>的指数分布的随机变量</a:t>
            </a:r>
            <a:r>
              <a:rPr lang="en-US" altLang="zh-CN" sz="2000" i="1" dirty="0" smtClean="0"/>
              <a:t>X</a:t>
            </a:r>
            <a:r>
              <a:rPr lang="zh-CN" altLang="zh-CN" sz="2000" dirty="0" smtClean="0"/>
              <a:t>的分布函数为</a:t>
            </a:r>
          </a:p>
          <a:p>
            <a:pPr algn="r"/>
            <a:r>
              <a:rPr lang="en-US" altLang="zh-CN" sz="2000" dirty="0" smtClean="0"/>
              <a:t>     (5.29</a:t>
            </a:r>
            <a:r>
              <a:rPr lang="zh-CN" altLang="zh-CN" sz="2000" dirty="0" smtClean="0"/>
              <a:t>）</a:t>
            </a:r>
          </a:p>
          <a:p>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530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5300" name="Object 4"/>
          <p:cNvGraphicFramePr>
            <a:graphicFrameLocks noChangeAspect="1"/>
          </p:cNvGraphicFramePr>
          <p:nvPr/>
        </p:nvGraphicFramePr>
        <p:xfrm>
          <a:off x="3059789" y="3501010"/>
          <a:ext cx="2143357" cy="792110"/>
        </p:xfrm>
        <a:graphic>
          <a:graphicData uri="http://schemas.openxmlformats.org/presentationml/2006/ole">
            <p:oleObj spid="_x0000_s55300" name="公式" r:id="rId3" imgW="1320800" imgH="482600" progId="Equation.3">
              <p:embed/>
            </p:oleObj>
          </a:graphicData>
        </a:graphic>
      </p:graphicFrame>
      <p:sp>
        <p:nvSpPr>
          <p:cNvPr id="5530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5302" name="Object 6"/>
          <p:cNvGraphicFramePr>
            <a:graphicFrameLocks noChangeAspect="1"/>
          </p:cNvGraphicFramePr>
          <p:nvPr/>
        </p:nvGraphicFramePr>
        <p:xfrm>
          <a:off x="3059790" y="5373270"/>
          <a:ext cx="2626247" cy="864120"/>
        </p:xfrm>
        <a:graphic>
          <a:graphicData uri="http://schemas.openxmlformats.org/presentationml/2006/ole">
            <p:oleObj spid="_x0000_s55302" name="公式" r:id="rId4" imgW="1473200" imgH="482600" progId="Equation.3">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4154984"/>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正态分布</a:t>
            </a:r>
            <a:r>
              <a:rPr lang="en-US" altLang="zh-CN" sz="2000" dirty="0" smtClean="0"/>
              <a:t>(Normal Distribution)</a:t>
            </a:r>
            <a:endParaRPr lang="zh-CN" altLang="zh-CN" sz="2000" dirty="0" smtClean="0"/>
          </a:p>
          <a:p>
            <a:r>
              <a:rPr lang="en-US" altLang="zh-CN" sz="2000" dirty="0" smtClean="0"/>
              <a:t>        </a:t>
            </a:r>
            <a:r>
              <a:rPr lang="zh-CN" altLang="zh-CN" sz="2000" dirty="0" smtClean="0"/>
              <a:t>如果一个随机变量</a:t>
            </a:r>
            <a:r>
              <a:rPr lang="en-US" altLang="zh-CN" sz="2000" i="1" dirty="0" smtClean="0"/>
              <a:t>X</a:t>
            </a:r>
            <a:r>
              <a:rPr lang="zh-CN" altLang="zh-CN" sz="2000" dirty="0" smtClean="0"/>
              <a:t>的概率密度函数为</a:t>
            </a:r>
            <a:endParaRPr lang="en-US" altLang="zh-CN" sz="2000" dirty="0" smtClean="0"/>
          </a:p>
          <a:p>
            <a:r>
              <a:rPr lang="en-US" altLang="zh-CN" sz="2000" dirty="0" smtClean="0"/>
              <a:t>                                              </a:t>
            </a:r>
          </a:p>
          <a:p>
            <a:r>
              <a:rPr lang="en-US" altLang="zh-CN" sz="2000" dirty="0" smtClean="0"/>
              <a:t>                                                       - ∞ &lt;</a:t>
            </a:r>
            <a:r>
              <a:rPr lang="en-US" altLang="zh-CN" sz="2000" i="1" dirty="0" smtClean="0"/>
              <a:t>x</a:t>
            </a:r>
            <a:r>
              <a:rPr lang="en-US" altLang="zh-CN" sz="2000" dirty="0" smtClean="0"/>
              <a:t>&lt;+ ∞ ,                  </a:t>
            </a:r>
            <a:r>
              <a:rPr lang="zh-CN" altLang="zh-CN" sz="2000" dirty="0" smtClean="0"/>
              <a:t>为常数</a:t>
            </a:r>
            <a:r>
              <a:rPr lang="en-US" altLang="zh-CN" sz="2000" dirty="0" smtClean="0"/>
              <a:t>               (5.30)</a:t>
            </a:r>
          </a:p>
          <a:p>
            <a:pPr algn="r"/>
            <a:endParaRPr lang="zh-CN" altLang="zh-CN" sz="2000" dirty="0" smtClean="0"/>
          </a:p>
          <a:p>
            <a:r>
              <a:rPr lang="zh-CN" altLang="zh-CN" sz="2000" dirty="0" smtClean="0"/>
              <a:t>则称</a:t>
            </a:r>
            <a:r>
              <a:rPr lang="en-US" altLang="zh-CN" sz="2000" i="1" dirty="0" smtClean="0"/>
              <a:t>X</a:t>
            </a:r>
            <a:r>
              <a:rPr lang="zh-CN" altLang="zh-CN" sz="2000" dirty="0" smtClean="0"/>
              <a:t>服从正态分布，记作</a:t>
            </a:r>
            <a:r>
              <a:rPr lang="en-US" altLang="zh-CN" sz="2000" i="1" dirty="0" smtClean="0"/>
              <a:t>X</a:t>
            </a:r>
            <a:r>
              <a:rPr lang="en-US" altLang="zh-CN" sz="2000" dirty="0" smtClean="0"/>
              <a:t>~</a:t>
            </a:r>
            <a:r>
              <a:rPr lang="en-US" altLang="zh-CN" sz="2000" i="1" dirty="0" smtClean="0"/>
              <a:t>N</a:t>
            </a:r>
            <a:r>
              <a:rPr lang="en-US" altLang="zh-CN" sz="2000" dirty="0" smtClean="0"/>
              <a:t>(          )</a:t>
            </a:r>
            <a:r>
              <a:rPr lang="zh-CN" altLang="zh-CN" sz="2000" dirty="0" smtClean="0"/>
              <a:t>。</a:t>
            </a:r>
          </a:p>
          <a:p>
            <a:r>
              <a:rPr lang="zh-CN" altLang="zh-CN" sz="2000" dirty="0" smtClean="0"/>
              <a:t>服从正态分布的随机变量</a:t>
            </a:r>
            <a:r>
              <a:rPr lang="en-US" altLang="zh-CN" sz="2000" i="1" dirty="0" smtClean="0"/>
              <a:t>X</a:t>
            </a:r>
            <a:r>
              <a:rPr lang="zh-CN" altLang="zh-CN" sz="2000" dirty="0" smtClean="0"/>
              <a:t>的分布函数为</a:t>
            </a:r>
          </a:p>
          <a:p>
            <a:pPr algn="r"/>
            <a:r>
              <a:rPr lang="en-US" altLang="zh-CN" sz="2000" i="1" dirty="0" smtClean="0"/>
              <a:t>F</a:t>
            </a:r>
            <a:r>
              <a:rPr lang="en-US" altLang="zh-CN" sz="2000" dirty="0" smtClean="0"/>
              <a:t>(</a:t>
            </a:r>
            <a:r>
              <a:rPr lang="en-US" altLang="zh-CN" sz="2000" i="1" dirty="0" smtClean="0"/>
              <a:t>x</a:t>
            </a:r>
            <a:r>
              <a:rPr lang="en-US" altLang="zh-CN" sz="2000" dirty="0" smtClean="0"/>
              <a:t>)=                                                                          (5.31)</a:t>
            </a:r>
            <a:endParaRPr lang="zh-CN" altLang="zh-CN" sz="2000" dirty="0" smtClean="0"/>
          </a:p>
          <a:p>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6324" name="Object 4"/>
          <p:cNvGraphicFramePr>
            <a:graphicFrameLocks noChangeAspect="1"/>
          </p:cNvGraphicFramePr>
          <p:nvPr/>
        </p:nvGraphicFramePr>
        <p:xfrm>
          <a:off x="1259540" y="3717040"/>
          <a:ext cx="2232310" cy="796139"/>
        </p:xfrm>
        <a:graphic>
          <a:graphicData uri="http://schemas.openxmlformats.org/presentationml/2006/ole">
            <p:oleObj spid="_x0000_s56324" name="公式" r:id="rId3" imgW="1358310" imgH="482391" progId="Equation.3">
              <p:embed/>
            </p:oleObj>
          </a:graphicData>
        </a:graphic>
      </p:graphicFrame>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6326" name="Object 6"/>
          <p:cNvGraphicFramePr>
            <a:graphicFrameLocks noChangeAspect="1"/>
          </p:cNvGraphicFramePr>
          <p:nvPr/>
        </p:nvGraphicFramePr>
        <p:xfrm>
          <a:off x="3959915" y="4896896"/>
          <a:ext cx="540075" cy="332354"/>
        </p:xfrm>
        <a:graphic>
          <a:graphicData uri="http://schemas.openxmlformats.org/presentationml/2006/ole">
            <p:oleObj spid="_x0000_s56326" name="公式" r:id="rId4" imgW="368620" imgH="228799" progId="Equation.3">
              <p:embed/>
            </p:oleObj>
          </a:graphicData>
        </a:graphic>
      </p:graphicFrame>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6328" name="Object 8"/>
          <p:cNvGraphicFramePr>
            <a:graphicFrameLocks noChangeAspect="1"/>
          </p:cNvGraphicFramePr>
          <p:nvPr/>
        </p:nvGraphicFramePr>
        <p:xfrm>
          <a:off x="5436120" y="4005080"/>
          <a:ext cx="792110" cy="291830"/>
        </p:xfrm>
        <a:graphic>
          <a:graphicData uri="http://schemas.openxmlformats.org/presentationml/2006/ole">
            <p:oleObj spid="_x0000_s56328" name="公式" r:id="rId5" imgW="546100" imgH="203200" progId="Equation.3">
              <p:embed/>
            </p:oleObj>
          </a:graphicData>
        </a:graphic>
      </p:graphicFrame>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6330" name="Object 10"/>
          <p:cNvGraphicFramePr>
            <a:graphicFrameLocks noChangeAspect="1"/>
          </p:cNvGraphicFramePr>
          <p:nvPr/>
        </p:nvGraphicFramePr>
        <p:xfrm>
          <a:off x="3851900" y="5589300"/>
          <a:ext cx="1736712" cy="720100"/>
        </p:xfrm>
        <a:graphic>
          <a:graphicData uri="http://schemas.openxmlformats.org/presentationml/2006/ole">
            <p:oleObj spid="_x0000_s56330" name="公式" r:id="rId6" imgW="1168400" imgH="482600" progId="Equation.3">
              <p:embed/>
            </p:oleObj>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33</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2923877"/>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正态分布</a:t>
            </a:r>
            <a:r>
              <a:rPr lang="en-US" altLang="zh-CN" sz="2000" dirty="0" smtClean="0"/>
              <a:t>(Normal Distribution)</a:t>
            </a:r>
            <a:endParaRPr lang="zh-CN" altLang="zh-CN" sz="2000" dirty="0" smtClean="0"/>
          </a:p>
          <a:p>
            <a:r>
              <a:rPr lang="zh-CN" altLang="zh-CN" sz="2000" dirty="0" smtClean="0"/>
              <a:t>正态分布的概率密度函数具有如下性质：</a:t>
            </a:r>
          </a:p>
          <a:p>
            <a:r>
              <a:rPr lang="en-US" altLang="zh-CN" sz="2000" dirty="0" smtClean="0"/>
              <a:t>① </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以</a:t>
            </a:r>
            <a:r>
              <a:rPr lang="en-US" altLang="zh-CN" sz="2000" dirty="0" smtClean="0"/>
              <a:t>         </a:t>
            </a:r>
            <a:r>
              <a:rPr lang="zh-CN" altLang="zh-CN" sz="2000" dirty="0" smtClean="0"/>
              <a:t>为对称轴，并在</a:t>
            </a:r>
            <a:r>
              <a:rPr lang="en-US" altLang="zh-CN" sz="2000" dirty="0" smtClean="0"/>
              <a:t>           </a:t>
            </a:r>
            <a:r>
              <a:rPr lang="zh-CN" altLang="zh-CN" sz="2000" dirty="0" smtClean="0"/>
              <a:t>处达到最大。</a:t>
            </a:r>
          </a:p>
          <a:p>
            <a:r>
              <a:rPr lang="zh-CN" altLang="en-US" sz="2000" dirty="0" smtClean="0"/>
              <a:t>②</a:t>
            </a:r>
            <a:r>
              <a:rPr lang="zh-CN" altLang="zh-CN" sz="2000" dirty="0" smtClean="0"/>
              <a:t>当</a:t>
            </a:r>
            <a:r>
              <a:rPr lang="en-US" altLang="zh-CN" sz="2000" dirty="0" smtClean="0"/>
              <a:t> </a:t>
            </a:r>
            <a:r>
              <a:rPr lang="el-GR" altLang="zh-CN" sz="2000" dirty="0" smtClean="0"/>
              <a:t>μ</a:t>
            </a:r>
            <a:r>
              <a:rPr lang="zh-CN" altLang="zh-CN" sz="2000" dirty="0" smtClean="0"/>
              <a:t>相同时，</a:t>
            </a:r>
            <a:r>
              <a:rPr lang="el-GR" altLang="zh-CN" sz="2000" dirty="0" smtClean="0"/>
              <a:t>σ</a:t>
            </a:r>
            <a:r>
              <a:rPr lang="en-US" altLang="zh-CN" sz="2000" dirty="0" smtClean="0"/>
              <a:t> </a:t>
            </a:r>
            <a:r>
              <a:rPr lang="zh-CN" altLang="zh-CN" sz="2000" dirty="0" smtClean="0"/>
              <a:t>的值越小，曲线越陡峭；</a:t>
            </a:r>
            <a:r>
              <a:rPr lang="en-US" altLang="zh-CN" sz="2000" dirty="0" smtClean="0"/>
              <a:t> </a:t>
            </a:r>
            <a:r>
              <a:rPr lang="el-GR" altLang="zh-CN" sz="2000" dirty="0" smtClean="0"/>
              <a:t>σ</a:t>
            </a:r>
            <a:r>
              <a:rPr lang="zh-CN" altLang="zh-CN" sz="2000" dirty="0" smtClean="0"/>
              <a:t>的值越大，曲线越平缓，如图</a:t>
            </a:r>
            <a:r>
              <a:rPr lang="en-US" altLang="zh-CN" sz="2000" dirty="0" smtClean="0"/>
              <a:t>5</a:t>
            </a:r>
            <a:r>
              <a:rPr lang="zh-CN" altLang="zh-CN" sz="2000" dirty="0" smtClean="0"/>
              <a:t>－</a:t>
            </a:r>
            <a:r>
              <a:rPr lang="en-US" altLang="zh-CN" sz="2000" dirty="0" smtClean="0"/>
              <a:t>6</a:t>
            </a:r>
            <a:r>
              <a:rPr lang="zh-CN" altLang="zh-CN" sz="2000" dirty="0" smtClean="0"/>
              <a:t>所示。</a:t>
            </a:r>
          </a:p>
          <a:p>
            <a:r>
              <a:rPr lang="zh-CN" altLang="en-US" sz="2000" dirty="0" smtClean="0"/>
              <a:t>③</a:t>
            </a:r>
            <a:r>
              <a:rPr lang="zh-CN" altLang="zh-CN" sz="2000" dirty="0" smtClean="0"/>
              <a:t>当</a:t>
            </a:r>
            <a:r>
              <a:rPr lang="el-GR" altLang="zh-CN" sz="2000" dirty="0" smtClean="0"/>
              <a:t>σ</a:t>
            </a:r>
            <a:r>
              <a:rPr lang="en-US" altLang="zh-CN" sz="2000" dirty="0" smtClean="0"/>
              <a:t> </a:t>
            </a:r>
            <a:r>
              <a:rPr lang="zh-CN" altLang="zh-CN" sz="2000" dirty="0" smtClean="0"/>
              <a:t>相同时，改变</a:t>
            </a:r>
            <a:r>
              <a:rPr lang="el-GR" altLang="zh-CN" sz="2000" dirty="0" smtClean="0"/>
              <a:t>μ</a:t>
            </a:r>
            <a:r>
              <a:rPr lang="en-US" altLang="zh-CN" sz="2000" dirty="0" smtClean="0"/>
              <a:t> </a:t>
            </a:r>
            <a:r>
              <a:rPr lang="zh-CN" altLang="zh-CN" sz="2000" dirty="0" smtClean="0"/>
              <a:t>的值相当于曲线沿</a:t>
            </a:r>
            <a:r>
              <a:rPr lang="en-US" altLang="zh-CN" sz="2000" i="1" dirty="0" smtClean="0"/>
              <a:t>x</a:t>
            </a:r>
            <a:r>
              <a:rPr lang="zh-CN" altLang="zh-CN" sz="2000" dirty="0" smtClean="0"/>
              <a:t>轴平行移动，曲线的形状并不改变，如图</a:t>
            </a:r>
            <a:r>
              <a:rPr lang="en-US" altLang="zh-CN" sz="2000" dirty="0" smtClean="0"/>
              <a:t>5</a:t>
            </a:r>
            <a:r>
              <a:rPr lang="zh-CN" altLang="zh-CN" sz="2000" dirty="0" smtClean="0"/>
              <a:t>－</a:t>
            </a:r>
            <a:r>
              <a:rPr lang="en-US" altLang="zh-CN" sz="2000" dirty="0" smtClean="0"/>
              <a:t>7</a:t>
            </a:r>
            <a:r>
              <a:rPr lang="zh-CN" altLang="zh-CN" sz="2000" dirty="0" smtClean="0"/>
              <a:t>所示。</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7350" name="Object 6"/>
          <p:cNvGraphicFramePr>
            <a:graphicFrameLocks noChangeAspect="1"/>
          </p:cNvGraphicFramePr>
          <p:nvPr/>
        </p:nvGraphicFramePr>
        <p:xfrm>
          <a:off x="1331550" y="3573020"/>
          <a:ext cx="576080" cy="246891"/>
        </p:xfrm>
        <a:graphic>
          <a:graphicData uri="http://schemas.openxmlformats.org/presentationml/2006/ole">
            <p:oleObj spid="_x0000_s57350" name="公式" r:id="rId3" imgW="393700" imgH="165100" progId="Equation.3">
              <p:embed/>
            </p:oleObj>
          </a:graphicData>
        </a:graphic>
      </p:graphicFrame>
      <p:graphicFrame>
        <p:nvGraphicFramePr>
          <p:cNvPr id="57352" name="Object 8"/>
          <p:cNvGraphicFramePr>
            <a:graphicFrameLocks noChangeAspect="1"/>
          </p:cNvGraphicFramePr>
          <p:nvPr/>
        </p:nvGraphicFramePr>
        <p:xfrm>
          <a:off x="3779890" y="3573020"/>
          <a:ext cx="576263" cy="246663"/>
        </p:xfrm>
        <a:graphic>
          <a:graphicData uri="http://schemas.openxmlformats.org/presentationml/2006/ole">
            <p:oleObj spid="_x0000_s57352" name="公式" r:id="rId4" imgW="393700" imgH="165100" progId="Equation.3">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34</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385542"/>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正态分布</a:t>
            </a:r>
            <a:r>
              <a:rPr lang="en-US" altLang="zh-CN" sz="2000" dirty="0" smtClean="0"/>
              <a:t>(Normal Distribution)</a:t>
            </a:r>
            <a:endParaRPr lang="zh-CN" altLang="zh-CN" sz="2000" dirty="0" smtClean="0"/>
          </a:p>
          <a:p>
            <a:r>
              <a:rPr lang="zh-CN" altLang="en-US" sz="2000" dirty="0" smtClean="0"/>
              <a:t>④</a:t>
            </a:r>
            <a:r>
              <a:rPr lang="zh-CN" altLang="zh-CN" sz="2000" dirty="0" smtClean="0"/>
              <a:t>如果随机变量</a:t>
            </a:r>
            <a:r>
              <a:rPr lang="en-US" altLang="zh-CN" sz="2000" i="1" dirty="0" smtClean="0"/>
              <a:t>X</a:t>
            </a:r>
            <a:r>
              <a:rPr lang="en-US" altLang="zh-CN" sz="2000" dirty="0" smtClean="0"/>
              <a:t>~</a:t>
            </a:r>
            <a:r>
              <a:rPr lang="en-US" altLang="zh-CN" sz="2000" i="1" dirty="0" smtClean="0"/>
              <a:t>N</a:t>
            </a:r>
            <a:r>
              <a:rPr lang="en-US" altLang="zh-CN" sz="2000" dirty="0" smtClean="0"/>
              <a:t>(          )</a:t>
            </a:r>
            <a:r>
              <a:rPr lang="zh-CN" altLang="zh-CN" sz="2000" dirty="0" smtClean="0"/>
              <a:t>，那么</a:t>
            </a:r>
          </a:p>
          <a:p>
            <a:pPr algn="ctr"/>
            <a:r>
              <a:rPr lang="en-US" altLang="zh-CN" sz="2000" dirty="0" smtClean="0"/>
              <a:t>=0.682 8 </a:t>
            </a:r>
            <a:endParaRPr lang="zh-CN" altLang="zh-CN" sz="2000" dirty="0" smtClean="0"/>
          </a:p>
          <a:p>
            <a:pPr algn="ctr"/>
            <a:r>
              <a:rPr lang="en-US" altLang="zh-CN" sz="2000" dirty="0" smtClean="0"/>
              <a:t>=0.954 4</a:t>
            </a:r>
            <a:endParaRPr lang="zh-CN" altLang="zh-CN" sz="2000" dirty="0" smtClean="0"/>
          </a:p>
          <a:p>
            <a:pPr algn="ctr"/>
            <a:r>
              <a:rPr lang="en-US" altLang="zh-CN" sz="2000" dirty="0" smtClean="0"/>
              <a:t>=0.997 4</a:t>
            </a:r>
            <a:endParaRPr lang="zh-CN" altLang="zh-CN" sz="2000" dirty="0" smtClean="0"/>
          </a:p>
          <a:p>
            <a:r>
              <a:rPr lang="zh-CN" altLang="zh-CN" sz="2000" dirty="0" smtClean="0"/>
              <a:t>以上三个式子表明：正态随机变量</a:t>
            </a:r>
            <a:r>
              <a:rPr lang="en-US" altLang="zh-CN" sz="2000" i="1" dirty="0" smtClean="0"/>
              <a:t>X</a:t>
            </a:r>
            <a:r>
              <a:rPr lang="zh-CN" altLang="zh-CN" sz="2000" dirty="0" smtClean="0"/>
              <a:t>以</a:t>
            </a:r>
            <a:r>
              <a:rPr lang="en-US" altLang="zh-CN" sz="2000" dirty="0" smtClean="0"/>
              <a:t>68.28%</a:t>
            </a:r>
            <a:r>
              <a:rPr lang="zh-CN" altLang="zh-CN" sz="2000" dirty="0" smtClean="0"/>
              <a:t>的概率落入区间</a:t>
            </a:r>
            <a:r>
              <a:rPr lang="en-US" altLang="zh-CN" sz="2000" dirty="0" smtClean="0"/>
              <a:t>                      </a:t>
            </a:r>
            <a:r>
              <a:rPr lang="zh-CN" altLang="zh-CN" sz="2000" dirty="0" smtClean="0"/>
              <a:t>；以</a:t>
            </a:r>
            <a:r>
              <a:rPr lang="en-US" altLang="zh-CN" sz="2000" dirty="0" smtClean="0"/>
              <a:t>95.44%</a:t>
            </a:r>
            <a:r>
              <a:rPr lang="zh-CN" altLang="zh-CN" sz="2000" dirty="0" smtClean="0"/>
              <a:t>的概率落入区间</a:t>
            </a:r>
            <a:r>
              <a:rPr lang="en-US" altLang="zh-CN" sz="2000" dirty="0" smtClean="0"/>
              <a:t>                      </a:t>
            </a:r>
            <a:r>
              <a:rPr lang="zh-CN" altLang="zh-CN" sz="2000" dirty="0" smtClean="0"/>
              <a:t>；以</a:t>
            </a:r>
            <a:r>
              <a:rPr lang="en-US" altLang="zh-CN" sz="2000" dirty="0" smtClean="0"/>
              <a:t>99.74%</a:t>
            </a:r>
            <a:r>
              <a:rPr lang="zh-CN" altLang="zh-CN" sz="2000" dirty="0" smtClean="0"/>
              <a:t>的概率落入区间</a:t>
            </a:r>
            <a:r>
              <a:rPr lang="en-US" altLang="zh-CN" sz="2000" dirty="0" smtClean="0"/>
              <a:t>                </a:t>
            </a:r>
            <a:r>
              <a:rPr lang="zh-CN" altLang="zh-CN" sz="2000" dirty="0" smtClean="0"/>
              <a:t>，如图</a:t>
            </a:r>
            <a:r>
              <a:rPr lang="en-US" altLang="zh-CN" sz="2000" dirty="0" smtClean="0"/>
              <a:t>5</a:t>
            </a:r>
            <a:r>
              <a:rPr lang="zh-CN" altLang="zh-CN" sz="2000" dirty="0" smtClean="0"/>
              <a:t>－</a:t>
            </a:r>
            <a:r>
              <a:rPr lang="en-US" altLang="zh-CN" sz="2000" dirty="0" smtClean="0"/>
              <a:t>8</a:t>
            </a:r>
            <a:r>
              <a:rPr lang="zh-CN" altLang="zh-CN" sz="2000" dirty="0" smtClean="0"/>
              <a:t>所示。</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9396" name="Object 4"/>
          <p:cNvGraphicFramePr>
            <a:graphicFrameLocks noChangeAspect="1"/>
          </p:cNvGraphicFramePr>
          <p:nvPr/>
        </p:nvGraphicFramePr>
        <p:xfrm>
          <a:off x="2771750" y="2996940"/>
          <a:ext cx="576080" cy="354511"/>
        </p:xfrm>
        <a:graphic>
          <a:graphicData uri="http://schemas.openxmlformats.org/presentationml/2006/ole">
            <p:oleObj spid="_x0000_s59396" name="公式" r:id="rId3" imgW="368620" imgH="228799" progId="Equation.3">
              <p:embed/>
            </p:oleObj>
          </a:graphicData>
        </a:graphic>
      </p:graphicFrame>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9398" name="Object 6"/>
          <p:cNvGraphicFramePr>
            <a:graphicFrameLocks noChangeAspect="1"/>
          </p:cNvGraphicFramePr>
          <p:nvPr/>
        </p:nvGraphicFramePr>
        <p:xfrm>
          <a:off x="1907630" y="3573020"/>
          <a:ext cx="2029996" cy="288040"/>
        </p:xfrm>
        <a:graphic>
          <a:graphicData uri="http://schemas.openxmlformats.org/presentationml/2006/ole">
            <p:oleObj spid="_x0000_s59398" name="公式" r:id="rId4" imgW="1409088" imgH="203112" progId="Equation.3">
              <p:embed/>
            </p:oleObj>
          </a:graphicData>
        </a:graphic>
      </p:graphicFrame>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9400" name="Object 8"/>
          <p:cNvGraphicFramePr>
            <a:graphicFrameLocks noChangeAspect="1"/>
          </p:cNvGraphicFramePr>
          <p:nvPr/>
        </p:nvGraphicFramePr>
        <p:xfrm>
          <a:off x="1835620" y="4005080"/>
          <a:ext cx="2160300" cy="276624"/>
        </p:xfrm>
        <a:graphic>
          <a:graphicData uri="http://schemas.openxmlformats.org/presentationml/2006/ole">
            <p:oleObj spid="_x0000_s59400" name="公式" r:id="rId5" imgW="1561422" imgH="203112" progId="Equation.3">
              <p:embed/>
            </p:oleObj>
          </a:graphicData>
        </a:graphic>
      </p:graphicFrame>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9402" name="Object 10"/>
          <p:cNvGraphicFramePr>
            <a:graphicFrameLocks noChangeAspect="1"/>
          </p:cNvGraphicFramePr>
          <p:nvPr/>
        </p:nvGraphicFramePr>
        <p:xfrm>
          <a:off x="1835620" y="4437140"/>
          <a:ext cx="2088290" cy="272386"/>
        </p:xfrm>
        <a:graphic>
          <a:graphicData uri="http://schemas.openxmlformats.org/presentationml/2006/ole">
            <p:oleObj spid="_x0000_s59402" name="公式" r:id="rId6" imgW="1548728" imgH="203112" progId="Equation.3">
              <p:embed/>
            </p:oleObj>
          </a:graphicData>
        </a:graphic>
      </p:graphicFrame>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9404" name="Object 12"/>
          <p:cNvGraphicFramePr>
            <a:graphicFrameLocks noChangeAspect="1"/>
          </p:cNvGraphicFramePr>
          <p:nvPr/>
        </p:nvGraphicFramePr>
        <p:xfrm>
          <a:off x="7236370" y="4941210"/>
          <a:ext cx="1275606" cy="288040"/>
        </p:xfrm>
        <a:graphic>
          <a:graphicData uri="http://schemas.openxmlformats.org/presentationml/2006/ole">
            <p:oleObj spid="_x0000_s59404" name="公式" r:id="rId7" imgW="888614" imgH="203112" progId="Equation.3">
              <p:embed/>
            </p:oleObj>
          </a:graphicData>
        </a:graphic>
      </p:graphicFrame>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9406" name="Object 14"/>
          <p:cNvGraphicFramePr>
            <a:graphicFrameLocks noChangeAspect="1"/>
          </p:cNvGraphicFramePr>
          <p:nvPr/>
        </p:nvGraphicFramePr>
        <p:xfrm>
          <a:off x="3275820" y="5272067"/>
          <a:ext cx="1296180" cy="245223"/>
        </p:xfrm>
        <a:graphic>
          <a:graphicData uri="http://schemas.openxmlformats.org/presentationml/2006/ole">
            <p:oleObj spid="_x0000_s59406" name="公式" r:id="rId8" imgW="1053643" imgH="203112" progId="Equation.3">
              <p:embed/>
            </p:oleObj>
          </a:graphicData>
        </a:graphic>
      </p:graphicFrame>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9408" name="Object 16"/>
          <p:cNvGraphicFramePr>
            <a:graphicFrameLocks noChangeAspect="1"/>
          </p:cNvGraphicFramePr>
          <p:nvPr/>
        </p:nvGraphicFramePr>
        <p:xfrm>
          <a:off x="7668429" y="5301260"/>
          <a:ext cx="1111011" cy="216030"/>
        </p:xfrm>
        <a:graphic>
          <a:graphicData uri="http://schemas.openxmlformats.org/presentationml/2006/ole">
            <p:oleObj spid="_x0000_s59408" name="公式" r:id="rId9" imgW="1028254" imgH="203112" progId="Equation.3">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35</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492870"/>
            <a:ext cx="8642350" cy="461665"/>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正态分布</a:t>
            </a:r>
            <a:r>
              <a:rPr lang="en-US" altLang="zh-CN" sz="2000" dirty="0" smtClean="0"/>
              <a:t>(Normal Distribution)</a:t>
            </a:r>
            <a:endParaRPr lang="zh-CN" altLang="zh-CN" sz="2000" dirty="0" smtClean="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8372" name="Picture 4"/>
          <p:cNvPicPr>
            <a:picLocks noChangeAspect="1" noChangeArrowheads="1"/>
          </p:cNvPicPr>
          <p:nvPr/>
        </p:nvPicPr>
        <p:blipFill>
          <a:blip r:embed="rId2" cstate="print"/>
          <a:srcRect/>
          <a:stretch>
            <a:fillRect/>
          </a:stretch>
        </p:blipFill>
        <p:spPr bwMode="auto">
          <a:xfrm>
            <a:off x="539440" y="2924930"/>
            <a:ext cx="3238500" cy="1895475"/>
          </a:xfrm>
          <a:prstGeom prst="rect">
            <a:avLst/>
          </a:prstGeom>
          <a:noFill/>
          <a:ln w="9525">
            <a:noFill/>
            <a:miter lim="800000"/>
            <a:headEnd/>
            <a:tailEnd/>
          </a:ln>
        </p:spPr>
      </p:pic>
      <p:pic>
        <p:nvPicPr>
          <p:cNvPr id="58373" name="Picture 5"/>
          <p:cNvPicPr>
            <a:picLocks noChangeAspect="1" noChangeArrowheads="1"/>
          </p:cNvPicPr>
          <p:nvPr/>
        </p:nvPicPr>
        <p:blipFill>
          <a:blip r:embed="rId3" cstate="print"/>
          <a:srcRect/>
          <a:stretch>
            <a:fillRect/>
          </a:stretch>
        </p:blipFill>
        <p:spPr bwMode="auto">
          <a:xfrm>
            <a:off x="817615" y="4797190"/>
            <a:ext cx="2962275" cy="1905000"/>
          </a:xfrm>
          <a:prstGeom prst="rect">
            <a:avLst/>
          </a:prstGeom>
          <a:noFill/>
          <a:ln w="9525">
            <a:noFill/>
            <a:miter lim="800000"/>
            <a:headEnd/>
            <a:tailEnd/>
          </a:ln>
        </p:spPr>
      </p:pic>
      <p:pic>
        <p:nvPicPr>
          <p:cNvPr id="58374" name="Picture 6"/>
          <p:cNvPicPr>
            <a:picLocks noChangeAspect="1" noChangeArrowheads="1"/>
          </p:cNvPicPr>
          <p:nvPr/>
        </p:nvPicPr>
        <p:blipFill>
          <a:blip r:embed="rId4" cstate="print"/>
          <a:srcRect/>
          <a:stretch>
            <a:fillRect/>
          </a:stretch>
        </p:blipFill>
        <p:spPr bwMode="auto">
          <a:xfrm>
            <a:off x="3772826" y="2924930"/>
            <a:ext cx="5403694" cy="36725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36</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385542"/>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正态分布</a:t>
            </a:r>
            <a:r>
              <a:rPr lang="en-US" altLang="zh-CN" sz="2000" dirty="0" smtClean="0"/>
              <a:t>(Normal Distribution)</a:t>
            </a:r>
            <a:endParaRPr lang="zh-CN" altLang="zh-CN" sz="2000" dirty="0" smtClean="0"/>
          </a:p>
          <a:p>
            <a:r>
              <a:rPr lang="en-US" altLang="zh-CN" sz="2000" dirty="0" smtClean="0"/>
              <a:t>        </a:t>
            </a:r>
            <a:r>
              <a:rPr lang="zh-CN" altLang="zh-CN" sz="2000" dirty="0" smtClean="0"/>
              <a:t>对于正态分布</a:t>
            </a:r>
            <a:r>
              <a:rPr lang="en-US" altLang="zh-CN" sz="2000" i="1" dirty="0" smtClean="0"/>
              <a:t>N</a:t>
            </a:r>
            <a:r>
              <a:rPr lang="en-US" altLang="zh-CN" sz="2000" dirty="0" smtClean="0"/>
              <a:t>(         )</a:t>
            </a:r>
            <a:r>
              <a:rPr lang="zh-CN" altLang="zh-CN" sz="2000" dirty="0" smtClean="0"/>
              <a:t>，当参数</a:t>
            </a:r>
            <a:r>
              <a:rPr lang="en-US" altLang="zh-CN" sz="2000" dirty="0" smtClean="0"/>
              <a:t>                     </a:t>
            </a:r>
            <a:r>
              <a:rPr lang="zh-CN" altLang="zh-CN" sz="2000" dirty="0" smtClean="0"/>
              <a:t>时称为标准正态分布</a:t>
            </a:r>
            <a:r>
              <a:rPr lang="en-US" altLang="zh-CN" sz="2000" dirty="0" smtClean="0"/>
              <a:t>(Standard Normal Distribution)</a:t>
            </a:r>
            <a:r>
              <a:rPr lang="zh-CN" altLang="zh-CN" sz="2000" dirty="0" smtClean="0"/>
              <a:t>，记作</a:t>
            </a:r>
            <a:r>
              <a:rPr lang="en-US" altLang="zh-CN" sz="2000" i="1" dirty="0" smtClean="0"/>
              <a:t>N</a:t>
            </a:r>
            <a:r>
              <a:rPr lang="en-US" altLang="zh-CN" sz="2000" dirty="0" smtClean="0"/>
              <a:t>(0,1)</a:t>
            </a:r>
            <a:r>
              <a:rPr lang="zh-CN" altLang="zh-CN" sz="2000" dirty="0" smtClean="0"/>
              <a:t>，标准正态分布</a:t>
            </a:r>
            <a:r>
              <a:rPr lang="en-US" altLang="zh-CN" sz="2000" i="1" dirty="0" smtClean="0"/>
              <a:t>N</a:t>
            </a:r>
            <a:r>
              <a:rPr lang="en-US" altLang="zh-CN" sz="2000" dirty="0" smtClean="0"/>
              <a:t>(0,1)</a:t>
            </a:r>
            <a:r>
              <a:rPr lang="zh-CN" altLang="zh-CN" sz="2000" dirty="0" smtClean="0"/>
              <a:t>的密度函数</a:t>
            </a:r>
            <a:r>
              <a:rPr lang="en-US" altLang="zh-CN" sz="2000" dirty="0" smtClean="0"/>
              <a:t> </a:t>
            </a:r>
            <a:r>
              <a:rPr lang="el-GR" altLang="zh-CN" sz="2000" i="1" dirty="0" smtClean="0">
                <a:latin typeface="Times New Roman"/>
                <a:cs typeface="Times New Roman"/>
                <a:sym typeface="UniversalMath1 BT"/>
              </a:rPr>
              <a:t>φ </a:t>
            </a:r>
            <a:r>
              <a:rPr lang="en-US" altLang="zh-CN" sz="2000" dirty="0" smtClean="0"/>
              <a:t>(</a:t>
            </a:r>
            <a:r>
              <a:rPr lang="en-US" altLang="zh-CN" sz="2000" i="1" dirty="0" smtClean="0"/>
              <a:t>x</a:t>
            </a:r>
            <a:r>
              <a:rPr lang="en-US" altLang="zh-CN" sz="2000" dirty="0" smtClean="0"/>
              <a:t>)</a:t>
            </a:r>
            <a:r>
              <a:rPr lang="zh-CN" altLang="zh-CN" sz="2000" dirty="0" smtClean="0"/>
              <a:t>和分布函数</a:t>
            </a:r>
            <a:r>
              <a:rPr lang="az-Cyrl-AZ" altLang="zh-CN" sz="2000" i="1" dirty="0" smtClean="0">
                <a:latin typeface="Times New Roman"/>
                <a:cs typeface="Times New Roman"/>
                <a:sym typeface="UniversalMath1 BT"/>
              </a:rPr>
              <a:t>Ф</a:t>
            </a:r>
            <a:r>
              <a:rPr lang="el-GR" altLang="zh-CN" sz="2000" i="1" dirty="0" smtClean="0">
                <a:latin typeface="Times New Roman"/>
                <a:cs typeface="Times New Roman"/>
                <a:sym typeface="UniversalMath1 BT"/>
              </a:rPr>
              <a:t> </a:t>
            </a:r>
            <a:r>
              <a:rPr lang="en-US" altLang="zh-CN" sz="2000" dirty="0" smtClean="0"/>
              <a:t>(</a:t>
            </a:r>
            <a:r>
              <a:rPr lang="en-US" altLang="zh-CN" sz="2000" i="1" dirty="0" smtClean="0"/>
              <a:t>x</a:t>
            </a:r>
            <a:r>
              <a:rPr lang="en-US" altLang="zh-CN" sz="2000" dirty="0" smtClean="0"/>
              <a:t>)</a:t>
            </a:r>
            <a:r>
              <a:rPr lang="zh-CN" altLang="zh-CN" sz="2000" dirty="0" smtClean="0"/>
              <a:t>分别为</a:t>
            </a:r>
          </a:p>
          <a:p>
            <a:pPr algn="r"/>
            <a:r>
              <a:rPr lang="en-US" altLang="zh-CN" sz="2000" dirty="0" smtClean="0"/>
              <a:t>      (5.32)</a:t>
            </a:r>
          </a:p>
          <a:p>
            <a:pPr algn="r"/>
            <a:endParaRPr lang="zh-CN" altLang="zh-CN" sz="2000" dirty="0" smtClean="0"/>
          </a:p>
          <a:p>
            <a:pPr algn="r"/>
            <a:r>
              <a:rPr lang="az-Cyrl-AZ" altLang="zh-CN" sz="2000" i="1" dirty="0" smtClean="0">
                <a:latin typeface="Times New Roman"/>
                <a:cs typeface="Times New Roman"/>
                <a:sym typeface="UniversalMath1 BT"/>
              </a:rPr>
              <a:t>Ф </a:t>
            </a:r>
            <a:r>
              <a:rPr lang="en-US" altLang="zh-CN" sz="2000" i="1" dirty="0" smtClean="0">
                <a:latin typeface="Times New Roman"/>
                <a:cs typeface="Times New Roman"/>
                <a:sym typeface="UniversalMath1 BT"/>
              </a:rPr>
              <a:t>                                                                           </a:t>
            </a:r>
            <a:r>
              <a:rPr lang="en-US" altLang="zh-CN" sz="2000" dirty="0" smtClean="0">
                <a:sym typeface="UniversalMath1 BT"/>
              </a:rPr>
              <a:t></a:t>
            </a:r>
            <a:r>
              <a:rPr lang="en-US" altLang="zh-CN" sz="2000" dirty="0" smtClean="0"/>
              <a:t>    (5.33)</a:t>
            </a:r>
          </a:p>
          <a:p>
            <a:pPr algn="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0425" name="Object 9"/>
          <p:cNvGraphicFramePr>
            <a:graphicFrameLocks noChangeAspect="1"/>
          </p:cNvGraphicFramePr>
          <p:nvPr/>
        </p:nvGraphicFramePr>
        <p:xfrm>
          <a:off x="2771750" y="3068950"/>
          <a:ext cx="504070" cy="310197"/>
        </p:xfrm>
        <a:graphic>
          <a:graphicData uri="http://schemas.openxmlformats.org/presentationml/2006/ole">
            <p:oleObj spid="_x0000_s60425" name="公式" r:id="rId3" imgW="368620" imgH="228799" progId="Equation.3">
              <p:embed/>
            </p:oleObj>
          </a:graphicData>
        </a:graphic>
      </p:graphicFrame>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0427" name="Object 11"/>
          <p:cNvGraphicFramePr>
            <a:graphicFrameLocks noChangeAspect="1"/>
          </p:cNvGraphicFramePr>
          <p:nvPr/>
        </p:nvGraphicFramePr>
        <p:xfrm>
          <a:off x="4355970" y="3041254"/>
          <a:ext cx="1296180" cy="348972"/>
        </p:xfrm>
        <a:graphic>
          <a:graphicData uri="http://schemas.openxmlformats.org/presentationml/2006/ole">
            <p:oleObj spid="_x0000_s60427" name="公式" r:id="rId4" imgW="749300" imgH="203200" progId="Equation.3">
              <p:embed/>
            </p:oleObj>
          </a:graphicData>
        </a:graphic>
      </p:graphicFrame>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0429" name="Object 13"/>
          <p:cNvGraphicFramePr>
            <a:graphicFrameLocks noChangeAspect="1"/>
          </p:cNvGraphicFramePr>
          <p:nvPr/>
        </p:nvGraphicFramePr>
        <p:xfrm>
          <a:off x="2771750" y="4005080"/>
          <a:ext cx="2664370" cy="659364"/>
        </p:xfrm>
        <a:graphic>
          <a:graphicData uri="http://schemas.openxmlformats.org/presentationml/2006/ole">
            <p:oleObj spid="_x0000_s60429" name="公式" r:id="rId5" imgW="1879600" imgH="469900" progId="Equation.3">
              <p:embed/>
            </p:oleObj>
          </a:graphicData>
        </a:graphic>
      </p:graphicFrame>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0431" name="Object 15"/>
          <p:cNvGraphicFramePr>
            <a:graphicFrameLocks noChangeAspect="1"/>
          </p:cNvGraphicFramePr>
          <p:nvPr/>
        </p:nvGraphicFramePr>
        <p:xfrm>
          <a:off x="2924894" y="4869200"/>
          <a:ext cx="2871276" cy="647855"/>
        </p:xfrm>
        <a:graphic>
          <a:graphicData uri="http://schemas.openxmlformats.org/presentationml/2006/ole">
            <p:oleObj spid="_x0000_s60431" name="公式" r:id="rId6" imgW="2070000" imgH="469800" progId="Equation.3">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37</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4001095"/>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4.</a:t>
            </a:r>
            <a:r>
              <a:rPr lang="el-GR" altLang="zh-CN" dirty="0" smtClean="0">
                <a:effectLst>
                  <a:outerShdw blurRad="38100" dist="38100" dir="2700000" algn="tl">
                    <a:srgbClr val="000000">
                      <a:alpha val="43137"/>
                    </a:srgbClr>
                  </a:outerShdw>
                </a:effectLst>
                <a:ea typeface="楷体_GB2312"/>
              </a:rPr>
              <a:t>χ</a:t>
            </a:r>
            <a:r>
              <a:rPr lang="en-US" altLang="zh-CN" baseline="30000" dirty="0" smtClean="0">
                <a:effectLst>
                  <a:outerShdw blurRad="38100" dist="38100" dir="2700000" algn="tl">
                    <a:srgbClr val="000000">
                      <a:alpha val="43137"/>
                    </a:srgbClr>
                  </a:outerShdw>
                </a:effectLst>
                <a:ea typeface="楷体_GB2312"/>
              </a:rPr>
              <a:t>2</a:t>
            </a:r>
            <a:r>
              <a:rPr lang="en-US" altLang="zh-CN" dirty="0" smtClean="0">
                <a:effectLst>
                  <a:outerShdw blurRad="38100" dist="38100" dir="2700000" algn="tl">
                    <a:srgbClr val="000000">
                      <a:alpha val="43137"/>
                    </a:srgbClr>
                  </a:outerShdw>
                </a:effectLst>
                <a:ea typeface="楷体_GB2312"/>
              </a:rPr>
              <a:t>分布</a:t>
            </a:r>
            <a:r>
              <a:rPr lang="zh-CN" altLang="zh-CN" sz="2000" dirty="0" smtClean="0"/>
              <a:t>（</a:t>
            </a:r>
            <a:r>
              <a:rPr lang="en-US" altLang="zh-CN" sz="2000" dirty="0" smtClean="0"/>
              <a:t>Chi-distribution</a:t>
            </a:r>
            <a:r>
              <a:rPr lang="zh-CN" altLang="zh-CN" sz="2000" dirty="0" smtClean="0"/>
              <a:t>）</a:t>
            </a:r>
            <a:endParaRPr lang="en-US" altLang="zh-CN" sz="2000" dirty="0" smtClean="0"/>
          </a:p>
          <a:p>
            <a:r>
              <a:rPr lang="en-US" altLang="zh-CN" sz="2000" dirty="0" smtClean="0"/>
              <a:t>        </a:t>
            </a:r>
            <a:r>
              <a:rPr lang="zh-CN" altLang="zh-CN" sz="2000" dirty="0" smtClean="0"/>
              <a:t>设随机变量</a:t>
            </a:r>
            <a:r>
              <a:rPr lang="en-US" altLang="zh-CN" sz="2000" dirty="0" smtClean="0"/>
              <a:t>X</a:t>
            </a:r>
            <a:r>
              <a:rPr lang="en-US" altLang="zh-CN" sz="2000" baseline="-25000" dirty="0" smtClean="0"/>
              <a:t>1</a:t>
            </a:r>
            <a:r>
              <a:rPr lang="en-US" altLang="zh-CN" sz="2000" dirty="0" smtClean="0"/>
              <a:t>,X</a:t>
            </a:r>
            <a:r>
              <a:rPr lang="en-US" altLang="zh-CN" sz="2000" baseline="-25000" dirty="0" smtClean="0"/>
              <a:t>2</a:t>
            </a:r>
            <a:r>
              <a:rPr lang="en-US" altLang="zh-CN" sz="2000" dirty="0" smtClean="0"/>
              <a:t>,…,</a:t>
            </a:r>
            <a:r>
              <a:rPr lang="en-US" altLang="zh-CN" sz="2000" dirty="0" err="1" smtClean="0"/>
              <a:t>X</a:t>
            </a:r>
            <a:r>
              <a:rPr lang="en-US" altLang="zh-CN" sz="2000" baseline="-25000" dirty="0" err="1" smtClean="0"/>
              <a:t>n</a:t>
            </a:r>
            <a:r>
              <a:rPr lang="en-US" altLang="zh-CN" sz="2000" baseline="-25000" dirty="0" smtClean="0"/>
              <a:t> </a:t>
            </a:r>
            <a:r>
              <a:rPr lang="zh-CN" altLang="zh-CN" sz="2000" dirty="0" smtClean="0"/>
              <a:t>相互独立且都服从</a:t>
            </a:r>
            <a:r>
              <a:rPr lang="en-US" altLang="zh-CN" sz="2000" dirty="0" smtClean="0"/>
              <a:t>N(0</a:t>
            </a:r>
            <a:r>
              <a:rPr lang="zh-CN" altLang="zh-CN" sz="2000" dirty="0" smtClean="0"/>
              <a:t>，</a:t>
            </a:r>
            <a:r>
              <a:rPr lang="en-US" altLang="zh-CN" sz="2000" dirty="0" smtClean="0"/>
              <a:t>1)</a:t>
            </a:r>
            <a:r>
              <a:rPr lang="zh-CN" altLang="zh-CN" sz="2000" dirty="0" smtClean="0"/>
              <a:t>，则随机变量</a:t>
            </a:r>
            <a:r>
              <a:rPr lang="en-US" altLang="zh-CN" sz="2000" dirty="0" smtClean="0"/>
              <a:t>               </a:t>
            </a:r>
            <a:r>
              <a:rPr lang="zh-CN" altLang="zh-CN" sz="2000" dirty="0" smtClean="0"/>
              <a:t>服从自由度为</a:t>
            </a:r>
            <a:r>
              <a:rPr lang="en-US" altLang="zh-CN" sz="2000" i="1" dirty="0" smtClean="0"/>
              <a:t>n</a:t>
            </a:r>
            <a:r>
              <a:rPr lang="zh-CN" altLang="zh-CN" sz="2000" dirty="0" smtClean="0"/>
              <a:t>的</a:t>
            </a:r>
            <a:r>
              <a:rPr lang="el-GR" altLang="zh-CN" sz="2000" dirty="0" smtClean="0"/>
              <a:t>χ</a:t>
            </a:r>
            <a:r>
              <a:rPr lang="en-US" altLang="zh-CN" sz="2000" baseline="30000" dirty="0" smtClean="0"/>
              <a:t>2</a:t>
            </a:r>
            <a:r>
              <a:rPr lang="zh-CN" altLang="zh-CN" sz="2000" dirty="0" smtClean="0"/>
              <a:t>分布</a:t>
            </a:r>
            <a:r>
              <a:rPr lang="en-US" altLang="zh-CN" sz="2000" dirty="0" smtClean="0"/>
              <a:t>,</a:t>
            </a:r>
            <a:r>
              <a:rPr lang="zh-CN" altLang="zh-CN" sz="2000" dirty="0" smtClean="0"/>
              <a:t>记作</a:t>
            </a:r>
            <a:r>
              <a:rPr lang="en-US" altLang="zh-CN" sz="2000" dirty="0" smtClean="0"/>
              <a:t>                   </a:t>
            </a:r>
            <a:r>
              <a:rPr lang="zh-CN" altLang="zh-CN" sz="2000" dirty="0" smtClean="0"/>
              <a:t>。</a:t>
            </a:r>
          </a:p>
          <a:p>
            <a:r>
              <a:rPr lang="zh-CN" altLang="zh-CN" sz="2000" dirty="0" smtClean="0"/>
              <a:t>服从自由度为</a:t>
            </a:r>
            <a:r>
              <a:rPr lang="en-US" altLang="zh-CN" sz="2000" i="1" dirty="0" smtClean="0"/>
              <a:t>n</a:t>
            </a:r>
            <a:r>
              <a:rPr lang="zh-CN" altLang="zh-CN" sz="2000" dirty="0" smtClean="0"/>
              <a:t>的</a:t>
            </a:r>
            <a:r>
              <a:rPr lang="el-GR" altLang="zh-CN" sz="2000" dirty="0" smtClean="0"/>
              <a:t>χ</a:t>
            </a:r>
            <a:r>
              <a:rPr lang="en-US" altLang="zh-CN" sz="2000" baseline="30000" dirty="0" smtClean="0"/>
              <a:t>2</a:t>
            </a:r>
            <a:r>
              <a:rPr lang="zh-CN" altLang="zh-CN" sz="2000" dirty="0" smtClean="0"/>
              <a:t>分布的随机变量的概率密度函数为</a:t>
            </a:r>
          </a:p>
          <a:p>
            <a:pPr algn="r" latinLnBrk="1"/>
            <a:r>
              <a:rPr lang="en-US" altLang="zh-CN" sz="2000" dirty="0" smtClean="0"/>
              <a:t>                </a:t>
            </a:r>
            <a:r>
              <a:rPr lang="zh-CN" altLang="zh-CN" sz="2000" dirty="0" smtClean="0"/>
              <a:t>（</a:t>
            </a:r>
            <a:r>
              <a:rPr lang="en-US" altLang="zh-CN" sz="2000" dirty="0" smtClean="0"/>
              <a:t>5.34</a:t>
            </a:r>
            <a:r>
              <a:rPr lang="zh-CN" altLang="zh-CN" sz="2000" dirty="0" smtClean="0"/>
              <a:t>）</a:t>
            </a:r>
            <a:endParaRPr lang="en-US" altLang="zh-CN" sz="2000" dirty="0" smtClean="0"/>
          </a:p>
          <a:p>
            <a:pPr algn="r" latinLnBrk="1"/>
            <a:endParaRPr lang="zh-CN" altLang="zh-CN" sz="2000" dirty="0" smtClean="0"/>
          </a:p>
          <a:p>
            <a:r>
              <a:rPr lang="zh-CN" altLang="zh-CN" sz="2000" dirty="0" smtClean="0"/>
              <a:t>它的分布函数为</a:t>
            </a:r>
          </a:p>
          <a:p>
            <a:pPr algn="r"/>
            <a:r>
              <a:rPr lang="en-US" altLang="zh-CN" sz="2000" dirty="0" smtClean="0"/>
              <a:t>                </a:t>
            </a:r>
            <a:r>
              <a:rPr lang="zh-CN" altLang="zh-CN" sz="2000" dirty="0" smtClean="0"/>
              <a:t>（</a:t>
            </a:r>
            <a:r>
              <a:rPr lang="en-US" altLang="zh-CN" sz="2000" dirty="0" smtClean="0"/>
              <a:t>5.35</a:t>
            </a:r>
            <a:r>
              <a:rPr lang="zh-CN" altLang="zh-CN" sz="2000" dirty="0" smtClean="0"/>
              <a:t>）</a:t>
            </a:r>
            <a:endParaRPr lang="en-US" altLang="zh-CN" sz="2000" dirty="0" smtClean="0"/>
          </a:p>
          <a:p>
            <a:pPr algn="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1446" name="Object 6"/>
          <p:cNvGraphicFramePr>
            <a:graphicFrameLocks noChangeAspect="1"/>
          </p:cNvGraphicFramePr>
          <p:nvPr/>
        </p:nvGraphicFramePr>
        <p:xfrm>
          <a:off x="7956470" y="2924930"/>
          <a:ext cx="936130" cy="569268"/>
        </p:xfrm>
        <a:graphic>
          <a:graphicData uri="http://schemas.openxmlformats.org/presentationml/2006/ole">
            <p:oleObj spid="_x0000_s61446" name="公式" r:id="rId3" imgW="698500" imgH="431800" progId="Equation.3">
              <p:embed/>
            </p:oleObj>
          </a:graphicData>
        </a:graphic>
      </p:graphicFrame>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1448" name="Object 8"/>
          <p:cNvGraphicFramePr>
            <a:graphicFrameLocks noChangeAspect="1"/>
          </p:cNvGraphicFramePr>
          <p:nvPr/>
        </p:nvGraphicFramePr>
        <p:xfrm>
          <a:off x="3635870" y="3356990"/>
          <a:ext cx="1080150" cy="365121"/>
        </p:xfrm>
        <a:graphic>
          <a:graphicData uri="http://schemas.openxmlformats.org/presentationml/2006/ole">
            <p:oleObj spid="_x0000_s61448" name="公式" r:id="rId4" imgW="673392" imgH="228699" progId="Equation.3">
              <p:embed/>
            </p:oleObj>
          </a:graphicData>
        </a:graphic>
      </p:graphicFrame>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1450" name="Object 10"/>
          <p:cNvGraphicFramePr>
            <a:graphicFrameLocks noChangeAspect="1"/>
          </p:cNvGraphicFramePr>
          <p:nvPr/>
        </p:nvGraphicFramePr>
        <p:xfrm>
          <a:off x="2987780" y="4221110"/>
          <a:ext cx="2448340" cy="914400"/>
        </p:xfrm>
        <a:graphic>
          <a:graphicData uri="http://schemas.openxmlformats.org/presentationml/2006/ole">
            <p:oleObj spid="_x0000_s61450" name="Equation" r:id="rId5" imgW="1549400" imgH="914400" progId="Equation.DSMT4">
              <p:embed/>
            </p:oleObj>
          </a:graphicData>
        </a:graphic>
      </p:graphicFrame>
      <p:sp>
        <p:nvSpPr>
          <p:cNvPr id="614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1452" name="Object 12"/>
          <p:cNvGraphicFramePr>
            <a:graphicFrameLocks noChangeAspect="1"/>
          </p:cNvGraphicFramePr>
          <p:nvPr/>
        </p:nvGraphicFramePr>
        <p:xfrm>
          <a:off x="2987780" y="5301259"/>
          <a:ext cx="2304320" cy="1228971"/>
        </p:xfrm>
        <a:graphic>
          <a:graphicData uri="http://schemas.openxmlformats.org/presentationml/2006/ole">
            <p:oleObj spid="_x0000_s61452" name="Equation" r:id="rId6" imgW="1714500" imgH="914400" progId="Equation.DSMT4">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38</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923330"/>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4.</a:t>
            </a:r>
            <a:r>
              <a:rPr lang="el-GR" altLang="zh-CN" dirty="0" smtClean="0">
                <a:effectLst>
                  <a:outerShdw blurRad="38100" dist="38100" dir="2700000" algn="tl">
                    <a:srgbClr val="000000">
                      <a:alpha val="43137"/>
                    </a:srgbClr>
                  </a:outerShdw>
                </a:effectLst>
                <a:ea typeface="楷体_GB2312"/>
              </a:rPr>
              <a:t>χ</a:t>
            </a:r>
            <a:r>
              <a:rPr lang="en-US" altLang="zh-CN" baseline="30000" dirty="0" smtClean="0">
                <a:effectLst>
                  <a:outerShdw blurRad="38100" dist="38100" dir="2700000" algn="tl">
                    <a:srgbClr val="000000">
                      <a:alpha val="43137"/>
                    </a:srgbClr>
                  </a:outerShdw>
                </a:effectLst>
                <a:ea typeface="楷体_GB2312"/>
              </a:rPr>
              <a:t>2</a:t>
            </a:r>
            <a:r>
              <a:rPr lang="en-US" altLang="zh-CN" dirty="0" smtClean="0">
                <a:effectLst>
                  <a:outerShdw blurRad="38100" dist="38100" dir="2700000" algn="tl">
                    <a:srgbClr val="000000">
                      <a:alpha val="43137"/>
                    </a:srgbClr>
                  </a:outerShdw>
                </a:effectLst>
                <a:ea typeface="楷体_GB2312"/>
              </a:rPr>
              <a:t>分布</a:t>
            </a:r>
            <a:r>
              <a:rPr lang="zh-CN" altLang="zh-CN" sz="2000" dirty="0" smtClean="0"/>
              <a:t>（</a:t>
            </a:r>
            <a:r>
              <a:rPr lang="en-US" altLang="zh-CN" sz="2000" dirty="0" smtClean="0"/>
              <a:t>Chi-distribution</a:t>
            </a:r>
            <a:r>
              <a:rPr lang="zh-CN" altLang="zh-CN" sz="2000" dirty="0" smtClean="0"/>
              <a:t>）</a:t>
            </a:r>
            <a:endParaRPr lang="en-US" altLang="zh-CN" sz="2000" dirty="0" smtClean="0"/>
          </a:p>
          <a:p>
            <a:r>
              <a:rPr lang="zh-CN" altLang="zh-CN" sz="2000" dirty="0" smtClean="0"/>
              <a:t>图</a:t>
            </a:r>
            <a:r>
              <a:rPr lang="en-US" altLang="zh-CN" sz="2000" dirty="0" smtClean="0"/>
              <a:t>5</a:t>
            </a:r>
            <a:r>
              <a:rPr lang="zh-CN" altLang="zh-CN" sz="2000" dirty="0" smtClean="0"/>
              <a:t>－</a:t>
            </a:r>
            <a:r>
              <a:rPr lang="en-US" altLang="zh-CN" sz="2000" dirty="0" smtClean="0"/>
              <a:t>9</a:t>
            </a:r>
            <a:r>
              <a:rPr lang="zh-CN" altLang="zh-CN" sz="2000" dirty="0" smtClean="0"/>
              <a:t>所示为当自由度分别为</a:t>
            </a:r>
            <a:r>
              <a:rPr lang="en-US" altLang="zh-CN" sz="2000" dirty="0" smtClean="0"/>
              <a:t> n=1</a:t>
            </a:r>
            <a:r>
              <a:rPr lang="zh-CN" altLang="zh-CN" sz="2000" dirty="0" smtClean="0"/>
              <a:t>，</a:t>
            </a:r>
            <a:r>
              <a:rPr lang="en-US" altLang="zh-CN" sz="2000" dirty="0" smtClean="0"/>
              <a:t>4</a:t>
            </a:r>
            <a:r>
              <a:rPr lang="zh-CN" altLang="zh-CN" sz="2000" dirty="0" smtClean="0"/>
              <a:t>，</a:t>
            </a:r>
            <a:r>
              <a:rPr lang="en-US" altLang="zh-CN" sz="2000" dirty="0" smtClean="0"/>
              <a:t>10</a:t>
            </a:r>
            <a:r>
              <a:rPr lang="zh-CN" altLang="zh-CN" sz="2000" dirty="0" smtClean="0"/>
              <a:t>时</a:t>
            </a:r>
            <a:r>
              <a:rPr lang="el-GR" altLang="zh-CN" sz="2000" dirty="0" smtClean="0"/>
              <a:t>χ</a:t>
            </a:r>
            <a:r>
              <a:rPr lang="en-US" altLang="zh-CN" sz="2000" baseline="30000" dirty="0" smtClean="0"/>
              <a:t>2</a:t>
            </a:r>
            <a:r>
              <a:rPr lang="zh-CN" altLang="zh-CN" sz="2000" dirty="0" smtClean="0"/>
              <a:t>分布的密度函数图像：</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43" name="图片 42" descr="ccc2"/>
          <p:cNvPicPr/>
          <p:nvPr/>
        </p:nvPicPr>
        <p:blipFill>
          <a:blip r:embed="rId2" cstate="print"/>
          <a:srcRect/>
          <a:stretch>
            <a:fillRect/>
          </a:stretch>
        </p:blipFill>
        <p:spPr bwMode="auto">
          <a:xfrm>
            <a:off x="1835620" y="3501010"/>
            <a:ext cx="5256730" cy="2592360"/>
          </a:xfrm>
          <a:prstGeom prst="rect">
            <a:avLst/>
          </a:prstGeom>
          <a:noFill/>
          <a:ln w="9525">
            <a:noFill/>
            <a:miter lim="800000"/>
            <a:headEnd/>
            <a:tailEnd/>
          </a:ln>
        </p:spPr>
      </p:pic>
      <p:sp>
        <p:nvSpPr>
          <p:cNvPr id="44" name="Text Box 15"/>
          <p:cNvSpPr txBox="1">
            <a:spLocks noChangeArrowheads="1"/>
          </p:cNvSpPr>
          <p:nvPr/>
        </p:nvSpPr>
        <p:spPr bwMode="auto">
          <a:xfrm>
            <a:off x="179390" y="6053310"/>
            <a:ext cx="8642350" cy="400110"/>
          </a:xfrm>
          <a:prstGeom prst="rect">
            <a:avLst/>
          </a:prstGeom>
          <a:noFill/>
          <a:ln w="9525" algn="ctr">
            <a:noFill/>
            <a:miter lim="800000"/>
            <a:headEnd/>
            <a:tailEnd/>
          </a:ln>
          <a:effectLst/>
        </p:spPr>
        <p:txBody>
          <a:bodyPr>
            <a:spAutoFit/>
          </a:bodyPr>
          <a:lstStyle/>
          <a:p>
            <a:pPr algn="ctr"/>
            <a:r>
              <a:rPr lang="zh-CN" altLang="zh-CN" sz="2000" dirty="0" smtClean="0"/>
              <a:t>图</a:t>
            </a:r>
            <a:r>
              <a:rPr lang="en-US" altLang="zh-CN" sz="2000" dirty="0" smtClean="0"/>
              <a:t>5</a:t>
            </a:r>
            <a:r>
              <a:rPr lang="zh-CN" altLang="zh-CN" sz="2000" dirty="0" smtClean="0"/>
              <a:t>－</a:t>
            </a:r>
            <a:r>
              <a:rPr lang="en-US" altLang="zh-CN" sz="2000" dirty="0" smtClean="0"/>
              <a:t>9</a:t>
            </a:r>
            <a:r>
              <a:rPr lang="zh-CN" altLang="zh-CN" sz="2000" dirty="0" smtClean="0"/>
              <a:t>自由度</a:t>
            </a:r>
            <a:r>
              <a:rPr lang="en-US" altLang="zh-CN" sz="2000" dirty="0" smtClean="0"/>
              <a:t> 1</a:t>
            </a:r>
            <a:r>
              <a:rPr lang="zh-CN" altLang="zh-CN" sz="2000" dirty="0" smtClean="0"/>
              <a:t>，</a:t>
            </a:r>
            <a:r>
              <a:rPr lang="en-US" altLang="zh-CN" sz="2000" dirty="0" smtClean="0"/>
              <a:t>4</a:t>
            </a:r>
            <a:r>
              <a:rPr lang="zh-CN" altLang="zh-CN" sz="2000" dirty="0" smtClean="0"/>
              <a:t>，</a:t>
            </a:r>
            <a:r>
              <a:rPr lang="en-US" altLang="zh-CN" sz="2000" dirty="0" smtClean="0"/>
              <a:t>10</a:t>
            </a:r>
            <a:r>
              <a:rPr lang="zh-CN" altLang="zh-CN" sz="2000" dirty="0" smtClean="0"/>
              <a:t>时</a:t>
            </a:r>
            <a:r>
              <a:rPr lang="en-US" altLang="zh-CN" sz="2000" dirty="0" smtClean="0"/>
              <a:t> </a:t>
            </a:r>
            <a:r>
              <a:rPr lang="zh-CN" altLang="zh-CN" sz="2000" dirty="0" smtClean="0"/>
              <a:t>分布曲线</a:t>
            </a:r>
            <a:endParaRPr lang="zh-CN" altLang="zh-CN" sz="20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39</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2769989"/>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4.</a:t>
            </a:r>
            <a:r>
              <a:rPr lang="el-GR" altLang="zh-CN" dirty="0" smtClean="0">
                <a:effectLst>
                  <a:outerShdw blurRad="38100" dist="38100" dir="2700000" algn="tl">
                    <a:srgbClr val="000000">
                      <a:alpha val="43137"/>
                    </a:srgbClr>
                  </a:outerShdw>
                </a:effectLst>
                <a:ea typeface="楷体_GB2312"/>
              </a:rPr>
              <a:t>χ</a:t>
            </a:r>
            <a:r>
              <a:rPr lang="en-US" altLang="zh-CN" baseline="30000" dirty="0" smtClean="0">
                <a:effectLst>
                  <a:outerShdw blurRad="38100" dist="38100" dir="2700000" algn="tl">
                    <a:srgbClr val="000000">
                      <a:alpha val="43137"/>
                    </a:srgbClr>
                  </a:outerShdw>
                </a:effectLst>
                <a:ea typeface="楷体_GB2312"/>
              </a:rPr>
              <a:t>2</a:t>
            </a:r>
            <a:r>
              <a:rPr lang="en-US" altLang="zh-CN" dirty="0" smtClean="0">
                <a:effectLst>
                  <a:outerShdw blurRad="38100" dist="38100" dir="2700000" algn="tl">
                    <a:srgbClr val="000000">
                      <a:alpha val="43137"/>
                    </a:srgbClr>
                  </a:outerShdw>
                </a:effectLst>
                <a:ea typeface="楷体_GB2312"/>
              </a:rPr>
              <a:t>分布</a:t>
            </a:r>
            <a:r>
              <a:rPr lang="zh-CN" altLang="zh-CN" sz="2000" dirty="0" smtClean="0"/>
              <a:t>（</a:t>
            </a:r>
            <a:r>
              <a:rPr lang="en-US" altLang="zh-CN" sz="2000" dirty="0" smtClean="0"/>
              <a:t>Chi-distribution</a:t>
            </a:r>
            <a:r>
              <a:rPr lang="zh-CN" altLang="zh-CN" sz="2000" dirty="0" smtClean="0"/>
              <a:t>）</a:t>
            </a:r>
            <a:endParaRPr lang="en-US" altLang="zh-CN" sz="2000" dirty="0" smtClean="0"/>
          </a:p>
          <a:p>
            <a:r>
              <a:rPr lang="en-US" altLang="zh-CN" sz="2000" dirty="0" smtClean="0"/>
              <a:t>        </a:t>
            </a:r>
            <a:r>
              <a:rPr lang="zh-CN" altLang="zh-CN" sz="2000" dirty="0" smtClean="0"/>
              <a:t>从图</a:t>
            </a:r>
            <a:r>
              <a:rPr lang="en-US" altLang="zh-CN" sz="2000" dirty="0" smtClean="0"/>
              <a:t>5</a:t>
            </a:r>
            <a:r>
              <a:rPr lang="zh-CN" altLang="zh-CN" sz="2000" dirty="0" smtClean="0"/>
              <a:t>－</a:t>
            </a:r>
            <a:r>
              <a:rPr lang="en-US" altLang="zh-CN" sz="2000" dirty="0" smtClean="0"/>
              <a:t>9</a:t>
            </a:r>
            <a:r>
              <a:rPr lang="zh-CN" altLang="zh-CN" sz="2000" dirty="0" smtClean="0"/>
              <a:t>中可以看出</a:t>
            </a:r>
            <a:r>
              <a:rPr lang="en-US" altLang="zh-CN" sz="2000" dirty="0" smtClean="0"/>
              <a:t> </a:t>
            </a:r>
            <a:r>
              <a:rPr lang="zh-CN" altLang="zh-CN" sz="2000" dirty="0" smtClean="0"/>
              <a:t>分布曲线有以下特性：</a:t>
            </a:r>
          </a:p>
          <a:p>
            <a:r>
              <a:rPr lang="zh-CN" altLang="en-US" sz="2000" dirty="0" smtClean="0"/>
              <a:t>①</a:t>
            </a:r>
            <a:r>
              <a:rPr lang="en-US" altLang="zh-CN" sz="2000" dirty="0" smtClean="0"/>
              <a:t>  </a:t>
            </a:r>
            <a:r>
              <a:rPr lang="el-GR" altLang="zh-CN" sz="2000" dirty="0" smtClean="0"/>
              <a:t>χ</a:t>
            </a:r>
            <a:r>
              <a:rPr lang="en-US" altLang="zh-CN" sz="2000" baseline="30000" dirty="0" smtClean="0"/>
              <a:t>2</a:t>
            </a:r>
            <a:r>
              <a:rPr lang="zh-CN" altLang="zh-CN" sz="2000" dirty="0" smtClean="0"/>
              <a:t>分布是一个以自由度为参数的分布族，其自由度</a:t>
            </a:r>
            <a:r>
              <a:rPr lang="en-US" altLang="zh-CN" sz="2000" dirty="0" smtClean="0"/>
              <a:t> n</a:t>
            </a:r>
            <a:r>
              <a:rPr lang="zh-CN" altLang="zh-CN" sz="2000" dirty="0" smtClean="0"/>
              <a:t>决定分布的形状，不同的自由度有不同的</a:t>
            </a:r>
            <a:r>
              <a:rPr lang="el-GR" altLang="zh-CN" sz="2000" dirty="0" smtClean="0"/>
              <a:t>χ</a:t>
            </a:r>
            <a:r>
              <a:rPr lang="en-US" altLang="zh-CN" sz="2000" baseline="30000" dirty="0" smtClean="0"/>
              <a:t>2</a:t>
            </a:r>
            <a:r>
              <a:rPr lang="zh-CN" altLang="zh-CN" sz="2000" dirty="0" smtClean="0"/>
              <a:t>分布曲线。</a:t>
            </a:r>
          </a:p>
          <a:p>
            <a:r>
              <a:rPr lang="zh-CN" altLang="en-US" sz="2000" dirty="0" smtClean="0"/>
              <a:t>② </a:t>
            </a:r>
            <a:r>
              <a:rPr lang="en-US" altLang="zh-CN" sz="2000" dirty="0" smtClean="0"/>
              <a:t> </a:t>
            </a:r>
            <a:r>
              <a:rPr lang="el-GR" altLang="zh-CN" sz="2000" dirty="0" smtClean="0"/>
              <a:t>χ</a:t>
            </a:r>
            <a:r>
              <a:rPr lang="en-US" altLang="zh-CN" sz="2000" baseline="30000" dirty="0" smtClean="0"/>
              <a:t>2</a:t>
            </a:r>
            <a:r>
              <a:rPr lang="zh-CN" altLang="zh-CN" sz="2000" dirty="0" smtClean="0"/>
              <a:t>分布为不对称的偏锋分布，随着自由度</a:t>
            </a:r>
            <a:r>
              <a:rPr lang="en-US" altLang="zh-CN" sz="2000" dirty="0" smtClean="0"/>
              <a:t>n</a:t>
            </a:r>
            <a:r>
              <a:rPr lang="zh-CN" altLang="zh-CN" sz="2000" dirty="0" smtClean="0"/>
              <a:t>的逐渐增大，分布趋于对称。</a:t>
            </a:r>
            <a:r>
              <a:rPr lang="en-US" altLang="zh-CN" sz="2000" dirty="0" smtClean="0"/>
              <a:t> n</a:t>
            </a:r>
            <a:r>
              <a:rPr lang="zh-CN" altLang="zh-CN" sz="2000" dirty="0" smtClean="0"/>
              <a:t>越大，</a:t>
            </a:r>
            <a:r>
              <a:rPr lang="en-US" altLang="zh-CN" sz="2000" dirty="0" smtClean="0"/>
              <a:t>  </a:t>
            </a:r>
            <a:r>
              <a:rPr lang="el-GR" altLang="zh-CN" sz="2000" dirty="0" smtClean="0"/>
              <a:t>χ</a:t>
            </a:r>
            <a:r>
              <a:rPr lang="en-US" altLang="zh-CN" sz="2000" baseline="30000" dirty="0" smtClean="0"/>
              <a:t>2</a:t>
            </a:r>
            <a:r>
              <a:rPr lang="zh-CN" altLang="zh-CN" sz="2000" dirty="0" smtClean="0"/>
              <a:t>分布越趋于正态分布，</a:t>
            </a:r>
            <a:r>
              <a:rPr lang="en-US" altLang="zh-CN" sz="2000" dirty="0" smtClean="0"/>
              <a:t> </a:t>
            </a:r>
            <a:r>
              <a:rPr lang="el-GR" altLang="zh-CN" sz="2000" dirty="0" smtClean="0"/>
              <a:t>χ</a:t>
            </a:r>
            <a:r>
              <a:rPr lang="en-US" altLang="zh-CN" sz="2000" baseline="30000" dirty="0" smtClean="0"/>
              <a:t>2</a:t>
            </a:r>
            <a:r>
              <a:rPr lang="zh-CN" altLang="zh-CN" sz="2000" dirty="0" smtClean="0"/>
              <a:t>分布的极限分布是正态分布。一般地，当</a:t>
            </a:r>
            <a:r>
              <a:rPr lang="en-US" altLang="zh-CN" sz="2000" dirty="0" smtClean="0"/>
              <a:t> n≥30</a:t>
            </a:r>
            <a:r>
              <a:rPr lang="zh-CN" altLang="zh-CN" sz="2000" dirty="0" smtClean="0"/>
              <a:t>时，</a:t>
            </a:r>
            <a:r>
              <a:rPr lang="en-US" altLang="zh-CN" sz="2000" dirty="0" smtClean="0"/>
              <a:t> </a:t>
            </a:r>
            <a:r>
              <a:rPr lang="el-GR" altLang="zh-CN" sz="2000" dirty="0" smtClean="0"/>
              <a:t>χ</a:t>
            </a:r>
            <a:r>
              <a:rPr lang="en-US" altLang="zh-CN" sz="2000" baseline="30000" dirty="0" smtClean="0"/>
              <a:t>2</a:t>
            </a:r>
            <a:r>
              <a:rPr lang="zh-CN" altLang="zh-CN" sz="2000" dirty="0" smtClean="0"/>
              <a:t>分布即可以用正态分布代替。</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5.1 </a:t>
            </a:r>
            <a:r>
              <a:rPr lang="zh-CN" altLang="en-US" dirty="0" smtClean="0">
                <a:latin typeface="楷体_GB2312" pitchFamily="49" charset="-122"/>
                <a:ea typeface="楷体_GB2312" pitchFamily="49" charset="-122"/>
              </a:rPr>
              <a:t>事件与概率</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Event and 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769441"/>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5.1.2 </a:t>
            </a:r>
            <a:r>
              <a:rPr lang="zh-CN" altLang="zh-CN" dirty="0" smtClean="0"/>
              <a:t>试验结果（样本点）的概率</a:t>
            </a:r>
            <a:r>
              <a:rPr lang="zh-CN" altLang="en-US" dirty="0" smtClean="0"/>
              <a:t>：</a:t>
            </a:r>
            <a:r>
              <a:rPr lang="zh-CN" altLang="zh-CN" sz="2000" b="1" dirty="0" smtClean="0"/>
              <a:t>常用的概率定义方法有三种，即古典方法、频率方法和主观方法</a:t>
            </a:r>
            <a:r>
              <a:rPr lang="zh-CN" altLang="zh-CN" sz="2000" dirty="0" smtClean="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821070"/>
            <a:ext cx="8642350" cy="3385542"/>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1.</a:t>
            </a:r>
            <a:r>
              <a:rPr lang="zh-CN" altLang="zh-CN" dirty="0" smtClean="0">
                <a:effectLst>
                  <a:outerShdw blurRad="38100" dist="38100" dir="2700000" algn="tl">
                    <a:srgbClr val="000000">
                      <a:alpha val="43137"/>
                    </a:srgbClr>
                  </a:outerShdw>
                </a:effectLst>
                <a:ea typeface="楷体_GB2312"/>
              </a:rPr>
              <a:t>古典方法</a:t>
            </a:r>
            <a:r>
              <a:rPr lang="en-US" altLang="zh-CN" sz="2000" dirty="0" smtClean="0"/>
              <a:t>(Classical Method)</a:t>
            </a:r>
            <a:endParaRPr lang="zh-CN" altLang="zh-CN" sz="2000" dirty="0" smtClean="0"/>
          </a:p>
          <a:p>
            <a:r>
              <a:rPr lang="en-US" altLang="zh-CN" sz="2000" dirty="0" smtClean="0"/>
              <a:t>        </a:t>
            </a:r>
            <a:r>
              <a:rPr lang="zh-CN" altLang="zh-CN" sz="2000" dirty="0" smtClean="0"/>
              <a:t>一个随机试验称为古典概型，如果它满足①试验只有有限个不同的可能结果，②在试验中每一个可能的结果出现的可能性都相同，计算古典概型概率的方法称为古典方法。</a:t>
            </a:r>
          </a:p>
          <a:p>
            <a:r>
              <a:rPr lang="en-US" altLang="zh-CN" sz="2000" dirty="0" smtClean="0"/>
              <a:t>        </a:t>
            </a:r>
            <a:r>
              <a:rPr lang="zh-CN" altLang="zh-CN" sz="2000" dirty="0" smtClean="0"/>
              <a:t>一般地，如果古典概型共有</a:t>
            </a:r>
            <a:r>
              <a:rPr lang="en-US" altLang="zh-CN" sz="2000" dirty="0" smtClean="0"/>
              <a:t>n</a:t>
            </a:r>
            <a:r>
              <a:rPr lang="zh-CN" altLang="zh-CN" sz="2000" dirty="0" smtClean="0"/>
              <a:t>个可能结果，即样本空间可以表示成：</a:t>
            </a:r>
            <a:endParaRPr lang="en-US" altLang="zh-CN" sz="2000" dirty="0" smtClean="0"/>
          </a:p>
          <a:p>
            <a:pPr algn="ctr"/>
            <a:r>
              <a:rPr lang="en-US" altLang="zh-CN" sz="2000" i="1" dirty="0" smtClean="0"/>
              <a:t>S</a:t>
            </a:r>
            <a:r>
              <a:rPr lang="en-US" altLang="zh-CN" sz="2000" dirty="0" smtClean="0"/>
              <a:t>={</a:t>
            </a:r>
            <a:r>
              <a:rPr lang="en-US" altLang="zh-CN" sz="2000" i="1" dirty="0" smtClean="0"/>
              <a:t>e</a:t>
            </a:r>
            <a:r>
              <a:rPr lang="en-US" altLang="zh-CN" sz="2000" baseline="-25000" dirty="0" smtClean="0"/>
              <a:t>1,</a:t>
            </a:r>
            <a:r>
              <a:rPr lang="en-US" altLang="zh-CN" sz="2000" i="1" dirty="0" smtClean="0"/>
              <a:t>e</a:t>
            </a:r>
            <a:r>
              <a:rPr lang="en-US" altLang="zh-CN" sz="2000" i="1" baseline="-25000" dirty="0" smtClean="0"/>
              <a:t>2</a:t>
            </a:r>
            <a:r>
              <a:rPr lang="en-US" altLang="zh-CN" sz="2000" baseline="-25000" dirty="0" smtClean="0"/>
              <a:t>…,</a:t>
            </a:r>
            <a:r>
              <a:rPr lang="en-US" altLang="zh-CN" sz="2000" i="1" dirty="0" smtClean="0"/>
              <a:t>e</a:t>
            </a:r>
            <a:r>
              <a:rPr lang="en-US" altLang="zh-CN" sz="2000" i="1" baseline="-25000" dirty="0" smtClean="0"/>
              <a:t>n</a:t>
            </a:r>
            <a:r>
              <a:rPr lang="en-US" altLang="zh-CN" sz="2000" dirty="0" smtClean="0"/>
              <a:t>}</a:t>
            </a:r>
            <a:r>
              <a:rPr lang="zh-CN" altLang="zh-CN" sz="2000" dirty="0" smtClean="0"/>
              <a:t>，</a:t>
            </a:r>
          </a:p>
          <a:p>
            <a:r>
              <a:rPr lang="en-US" altLang="zh-CN" sz="2000" dirty="0" smtClean="0"/>
              <a:t>        </a:t>
            </a:r>
            <a:r>
              <a:rPr lang="zh-CN" altLang="zh-CN" sz="2000" dirty="0" smtClean="0"/>
              <a:t>则根据每一个试验结果出现的等可能性以及公式（</a:t>
            </a:r>
            <a:r>
              <a:rPr lang="en-US" altLang="zh-CN" sz="2000" dirty="0" smtClean="0"/>
              <a:t>5.2</a:t>
            </a:r>
            <a:r>
              <a:rPr lang="zh-CN" altLang="zh-CN" sz="2000" dirty="0" smtClean="0"/>
              <a:t>），立刻可以得出</a:t>
            </a:r>
          </a:p>
          <a:p>
            <a:pPr algn="ctr"/>
            <a:r>
              <a:rPr lang="en-US" altLang="zh-CN" sz="2000" i="1" dirty="0" smtClean="0"/>
              <a:t>P</a:t>
            </a:r>
            <a:r>
              <a:rPr lang="en-US" altLang="zh-CN" sz="2000" dirty="0" smtClean="0"/>
              <a:t>(</a:t>
            </a:r>
            <a:r>
              <a:rPr lang="en-US" altLang="zh-CN" sz="2000" i="1" dirty="0" err="1" smtClean="0"/>
              <a:t>e</a:t>
            </a:r>
            <a:r>
              <a:rPr lang="en-US" altLang="zh-CN" sz="2000" i="1" baseline="-25000" dirty="0" err="1" smtClean="0"/>
              <a:t>i</a:t>
            </a:r>
            <a:r>
              <a:rPr lang="en-US" altLang="zh-CN" sz="2000" dirty="0" smtClean="0"/>
              <a:t>)=1/</a:t>
            </a:r>
            <a:r>
              <a:rPr lang="en-US" altLang="zh-CN" sz="2000" i="1" dirty="0" smtClean="0"/>
              <a:t> n</a:t>
            </a:r>
            <a:r>
              <a:rPr lang="en-US" altLang="zh-CN" sz="2000" dirty="0" smtClean="0"/>
              <a:t>            </a:t>
            </a:r>
            <a:r>
              <a:rPr lang="en-US" altLang="zh-CN" sz="2000" i="1" dirty="0" err="1" smtClean="0"/>
              <a:t>i</a:t>
            </a:r>
            <a:r>
              <a:rPr lang="en-US" altLang="zh-CN" sz="2000" dirty="0" smtClean="0"/>
              <a:t>=1,2,…,</a:t>
            </a:r>
            <a:r>
              <a:rPr lang="en-US" altLang="zh-CN" sz="2000" i="1" dirty="0" smtClean="0"/>
              <a:t>n</a:t>
            </a:r>
            <a:endParaRPr lang="zh-CN" altLang="zh-CN"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40</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2308324"/>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5.t</a:t>
            </a:r>
            <a:r>
              <a:rPr lang="zh-CN" altLang="zh-CN" dirty="0" smtClean="0">
                <a:effectLst>
                  <a:outerShdw blurRad="38100" dist="38100" dir="2700000" algn="tl">
                    <a:srgbClr val="000000">
                      <a:alpha val="43137"/>
                    </a:srgbClr>
                  </a:outerShdw>
                </a:effectLst>
                <a:ea typeface="楷体_GB2312"/>
              </a:rPr>
              <a:t>分布</a:t>
            </a:r>
            <a:r>
              <a:rPr lang="zh-CN" altLang="zh-CN" sz="2000" dirty="0" smtClean="0"/>
              <a:t>（</a:t>
            </a:r>
            <a:r>
              <a:rPr lang="en-US" altLang="zh-CN" sz="2000" dirty="0" smtClean="0"/>
              <a:t>t-distribution</a:t>
            </a:r>
            <a:r>
              <a:rPr lang="zh-CN" altLang="zh-CN" sz="2000" dirty="0" smtClean="0"/>
              <a:t>）</a:t>
            </a:r>
          </a:p>
          <a:p>
            <a:r>
              <a:rPr lang="en-US" altLang="zh-CN" sz="2000" dirty="0" smtClean="0"/>
              <a:t>        </a:t>
            </a:r>
            <a:r>
              <a:rPr lang="zh-CN" altLang="zh-CN" sz="2000" dirty="0" smtClean="0"/>
              <a:t>设随机变量</a:t>
            </a:r>
            <a:r>
              <a:rPr lang="en-US" altLang="zh-CN" sz="2000" i="1" dirty="0" smtClean="0"/>
              <a:t>X</a:t>
            </a:r>
            <a:r>
              <a:rPr lang="en-US" altLang="zh-CN" sz="2000" dirty="0" smtClean="0"/>
              <a:t>~</a:t>
            </a:r>
            <a:r>
              <a:rPr lang="en-US" altLang="zh-CN" sz="2000" i="1" dirty="0" smtClean="0"/>
              <a:t>N</a:t>
            </a:r>
            <a:r>
              <a:rPr lang="en-US" altLang="zh-CN" sz="2000" dirty="0" smtClean="0"/>
              <a:t>(0,1)</a:t>
            </a:r>
            <a:r>
              <a:rPr lang="zh-CN" altLang="zh-CN" sz="2000" dirty="0" smtClean="0"/>
              <a:t>，</a:t>
            </a:r>
            <a:r>
              <a:rPr lang="en-US" altLang="zh-CN" sz="2000" i="1" dirty="0" smtClean="0"/>
              <a:t>Y</a:t>
            </a:r>
            <a:r>
              <a:rPr lang="en-US" altLang="zh-CN" sz="2000" dirty="0" smtClean="0"/>
              <a:t>~</a:t>
            </a:r>
            <a:r>
              <a:rPr lang="el-GR" altLang="zh-CN" sz="2000" dirty="0" smtClean="0"/>
              <a:t> χ</a:t>
            </a:r>
            <a:r>
              <a:rPr lang="en-US" altLang="zh-CN" sz="2000" baseline="30000" dirty="0" smtClean="0"/>
              <a:t>2</a:t>
            </a:r>
            <a:r>
              <a:rPr lang="en-US" altLang="zh-CN" sz="2000" dirty="0" smtClean="0"/>
              <a:t>(n)</a:t>
            </a:r>
            <a:r>
              <a:rPr lang="zh-CN" altLang="zh-CN" sz="2000" dirty="0" smtClean="0"/>
              <a:t>，且它们相互独立，则随机变量</a:t>
            </a:r>
            <a:r>
              <a:rPr lang="en-US" altLang="zh-CN" sz="2000" dirty="0" smtClean="0"/>
              <a:t>               </a:t>
            </a:r>
            <a:r>
              <a:rPr lang="zh-CN" altLang="zh-CN" sz="2000" dirty="0" smtClean="0"/>
              <a:t>服从自由度为</a:t>
            </a:r>
            <a:r>
              <a:rPr lang="en-US" altLang="zh-CN" sz="2000" i="1" dirty="0" smtClean="0"/>
              <a:t>n</a:t>
            </a:r>
            <a:r>
              <a:rPr lang="zh-CN" altLang="zh-CN" sz="2000" dirty="0" smtClean="0"/>
              <a:t>的</a:t>
            </a:r>
            <a:r>
              <a:rPr lang="en-US" altLang="zh-CN" sz="2000" dirty="0" smtClean="0"/>
              <a:t>t</a:t>
            </a:r>
            <a:r>
              <a:rPr lang="zh-CN" altLang="zh-CN" sz="2000" dirty="0" smtClean="0"/>
              <a:t>分布，记作</a:t>
            </a:r>
            <a:r>
              <a:rPr lang="en-US" altLang="zh-CN" sz="2000" dirty="0" err="1" smtClean="0"/>
              <a:t>Z~</a:t>
            </a:r>
            <a:r>
              <a:rPr lang="en-US" altLang="zh-CN" sz="2000" i="1" dirty="0" err="1" smtClean="0"/>
              <a:t>t</a:t>
            </a:r>
            <a:r>
              <a:rPr lang="en-US" altLang="zh-CN" sz="2000" dirty="0" smtClean="0"/>
              <a:t>(</a:t>
            </a:r>
            <a:r>
              <a:rPr lang="en-US" altLang="zh-CN" sz="2000" i="1" dirty="0" smtClean="0"/>
              <a:t>n</a:t>
            </a:r>
            <a:r>
              <a:rPr lang="en-US" altLang="zh-CN" sz="2000" dirty="0" smtClean="0"/>
              <a:t>)</a:t>
            </a:r>
            <a:r>
              <a:rPr lang="zh-CN" altLang="zh-CN" sz="2000" dirty="0" smtClean="0"/>
              <a:t>。</a:t>
            </a:r>
          </a:p>
          <a:p>
            <a:r>
              <a:rPr lang="en-US" altLang="zh-CN" sz="2000" dirty="0" smtClean="0"/>
              <a:t>        t</a:t>
            </a:r>
            <a:r>
              <a:rPr lang="zh-CN" altLang="zh-CN" sz="2000" dirty="0" smtClean="0"/>
              <a:t>分布也是一个以自由度为参数的分布族，其自由度</a:t>
            </a:r>
            <a:r>
              <a:rPr lang="en-US" altLang="zh-CN" sz="2000" dirty="0" smtClean="0"/>
              <a:t>n</a:t>
            </a:r>
            <a:r>
              <a:rPr lang="zh-CN" altLang="zh-CN" sz="2000" dirty="0" smtClean="0"/>
              <a:t>决定分布的形状，不同的自由度有不同的</a:t>
            </a:r>
            <a:r>
              <a:rPr lang="en-US" altLang="zh-CN" sz="2000" dirty="0" smtClean="0"/>
              <a:t>t</a:t>
            </a:r>
            <a:r>
              <a:rPr lang="zh-CN" altLang="zh-CN" sz="2000" dirty="0" smtClean="0"/>
              <a:t>分布曲线。图</a:t>
            </a:r>
            <a:r>
              <a:rPr lang="en-US" altLang="zh-CN" sz="2000" dirty="0" smtClean="0"/>
              <a:t>5</a:t>
            </a:r>
            <a:r>
              <a:rPr lang="zh-CN" altLang="zh-CN" sz="2000" dirty="0" smtClean="0"/>
              <a:t>－</a:t>
            </a:r>
            <a:r>
              <a:rPr lang="en-US" altLang="zh-CN" sz="2000" dirty="0" smtClean="0"/>
              <a:t>10</a:t>
            </a:r>
            <a:r>
              <a:rPr lang="zh-CN" altLang="zh-CN" sz="2000" dirty="0" smtClean="0"/>
              <a:t>所示为当自由度分别为</a:t>
            </a:r>
            <a:r>
              <a:rPr lang="en-US" altLang="zh-CN" sz="2000" dirty="0" smtClean="0"/>
              <a:t>n= 1</a:t>
            </a:r>
            <a:r>
              <a:rPr lang="zh-CN" altLang="zh-CN" sz="2000" dirty="0" smtClean="0"/>
              <a:t>，</a:t>
            </a:r>
            <a:r>
              <a:rPr lang="en-US" altLang="zh-CN" sz="2000" dirty="0" smtClean="0"/>
              <a:t>4</a:t>
            </a:r>
            <a:r>
              <a:rPr lang="zh-CN" altLang="zh-CN" sz="2000" dirty="0" smtClean="0"/>
              <a:t>，</a:t>
            </a:r>
            <a:r>
              <a:rPr lang="en-US" altLang="zh-CN" sz="2000" dirty="0" smtClean="0"/>
              <a:t>10</a:t>
            </a:r>
            <a:r>
              <a:rPr lang="zh-CN" altLang="zh-CN" sz="2000" dirty="0" smtClean="0"/>
              <a:t>时</a:t>
            </a:r>
            <a:r>
              <a:rPr lang="en-US" altLang="zh-CN" sz="2000" dirty="0" smtClean="0"/>
              <a:t>t</a:t>
            </a:r>
            <a:r>
              <a:rPr lang="zh-CN" altLang="zh-CN" sz="2000" dirty="0" smtClean="0"/>
              <a:t>分布的密度函数图像。</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3489" name="Object 1"/>
          <p:cNvGraphicFramePr>
            <a:graphicFrameLocks noChangeAspect="1"/>
          </p:cNvGraphicFramePr>
          <p:nvPr/>
        </p:nvGraphicFramePr>
        <p:xfrm>
          <a:off x="7812450" y="2800392"/>
          <a:ext cx="1224170" cy="772628"/>
        </p:xfrm>
        <a:graphic>
          <a:graphicData uri="http://schemas.openxmlformats.org/presentationml/2006/ole">
            <p:oleObj spid="_x0000_s63489" name="公式" r:id="rId3" imgW="774700" imgH="444500" progId="Equation.3">
              <p:embed/>
            </p:oleObj>
          </a:graphicData>
        </a:graphic>
      </p:graphicFrame>
      <p:sp>
        <p:nvSpPr>
          <p:cNvPr id="63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3491" name="Object 3"/>
          <p:cNvGraphicFramePr>
            <a:graphicFrameLocks noChangeAspect="1"/>
          </p:cNvGraphicFramePr>
          <p:nvPr/>
        </p:nvGraphicFramePr>
        <p:xfrm>
          <a:off x="0" y="0"/>
          <a:ext cx="771525" cy="447675"/>
        </p:xfrm>
        <a:graphic>
          <a:graphicData uri="http://schemas.openxmlformats.org/presentationml/2006/ole">
            <p:oleObj spid="_x0000_s63491" name="公式" r:id="rId4" imgW="774700" imgH="444500" progId="Equation.3">
              <p:embed/>
            </p:oleObj>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41</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461665"/>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5. t</a:t>
            </a:r>
            <a:r>
              <a:rPr lang="zh-CN" altLang="zh-CN" dirty="0" smtClean="0">
                <a:effectLst>
                  <a:outerShdw blurRad="38100" dist="38100" dir="2700000" algn="tl">
                    <a:srgbClr val="000000">
                      <a:alpha val="43137"/>
                    </a:srgbClr>
                  </a:outerShdw>
                </a:effectLst>
                <a:ea typeface="楷体_GB2312"/>
              </a:rPr>
              <a:t>分布</a:t>
            </a:r>
            <a:r>
              <a:rPr lang="zh-CN" altLang="zh-CN" sz="2000" dirty="0" smtClean="0"/>
              <a:t>（</a:t>
            </a:r>
            <a:r>
              <a:rPr lang="en-US" altLang="zh-CN" sz="2000" dirty="0" smtClean="0"/>
              <a:t>t-distribution</a:t>
            </a:r>
            <a:r>
              <a:rPr lang="zh-CN" altLang="zh-CN" sz="2000" dirty="0" smtClean="0"/>
              <a:t>）</a:t>
            </a:r>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3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3491" name="Object 3"/>
          <p:cNvGraphicFramePr>
            <a:graphicFrameLocks noChangeAspect="1"/>
          </p:cNvGraphicFramePr>
          <p:nvPr/>
        </p:nvGraphicFramePr>
        <p:xfrm>
          <a:off x="0" y="0"/>
          <a:ext cx="771525" cy="447675"/>
        </p:xfrm>
        <a:graphic>
          <a:graphicData uri="http://schemas.openxmlformats.org/presentationml/2006/ole">
            <p:oleObj spid="_x0000_s65539" name="公式" r:id="rId3" imgW="774700" imgH="444500" progId="Equation.3">
              <p:embed/>
            </p:oleObj>
          </a:graphicData>
        </a:graphic>
      </p:graphicFrame>
      <p:pic>
        <p:nvPicPr>
          <p:cNvPr id="65540" name="Picture 4"/>
          <p:cNvPicPr>
            <a:picLocks noChangeAspect="1" noChangeArrowheads="1"/>
          </p:cNvPicPr>
          <p:nvPr/>
        </p:nvPicPr>
        <p:blipFill>
          <a:blip r:embed="rId4" cstate="print"/>
          <a:srcRect/>
          <a:stretch>
            <a:fillRect/>
          </a:stretch>
        </p:blipFill>
        <p:spPr bwMode="auto">
          <a:xfrm>
            <a:off x="437005" y="3068950"/>
            <a:ext cx="3990975" cy="2876550"/>
          </a:xfrm>
          <a:prstGeom prst="rect">
            <a:avLst/>
          </a:prstGeom>
          <a:noFill/>
          <a:ln w="9525">
            <a:noFill/>
            <a:miter lim="800000"/>
            <a:headEnd/>
            <a:tailEnd/>
          </a:ln>
        </p:spPr>
      </p:pic>
      <p:pic>
        <p:nvPicPr>
          <p:cNvPr id="65541" name="Picture 5"/>
          <p:cNvPicPr>
            <a:picLocks noChangeAspect="1" noChangeArrowheads="1"/>
          </p:cNvPicPr>
          <p:nvPr/>
        </p:nvPicPr>
        <p:blipFill>
          <a:blip r:embed="rId5" cstate="print"/>
          <a:srcRect/>
          <a:stretch>
            <a:fillRect/>
          </a:stretch>
        </p:blipFill>
        <p:spPr bwMode="auto">
          <a:xfrm>
            <a:off x="4408902" y="3068950"/>
            <a:ext cx="4301138" cy="288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231654"/>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5.t</a:t>
            </a:r>
            <a:r>
              <a:rPr lang="zh-CN" altLang="zh-CN" dirty="0" smtClean="0">
                <a:effectLst>
                  <a:outerShdw blurRad="38100" dist="38100" dir="2700000" algn="tl">
                    <a:srgbClr val="000000">
                      <a:alpha val="43137"/>
                    </a:srgbClr>
                  </a:outerShdw>
                </a:effectLst>
                <a:ea typeface="楷体_GB2312"/>
              </a:rPr>
              <a:t>分布</a:t>
            </a:r>
            <a:r>
              <a:rPr lang="zh-CN" altLang="zh-CN" sz="2000" dirty="0" smtClean="0"/>
              <a:t>（</a:t>
            </a:r>
            <a:r>
              <a:rPr lang="en-US" altLang="zh-CN" sz="2000" dirty="0" smtClean="0"/>
              <a:t>t-distribution</a:t>
            </a:r>
            <a:r>
              <a:rPr lang="zh-CN" altLang="zh-CN" sz="2000" dirty="0" smtClean="0"/>
              <a:t>）</a:t>
            </a:r>
            <a:endParaRPr lang="en-US" altLang="zh-CN" sz="2000" dirty="0" smtClean="0"/>
          </a:p>
          <a:p>
            <a:r>
              <a:rPr lang="en-US" altLang="zh-CN" sz="2000" dirty="0" smtClean="0"/>
              <a:t>        </a:t>
            </a:r>
            <a:r>
              <a:rPr lang="zh-CN" altLang="zh-CN" sz="2000" dirty="0" smtClean="0"/>
              <a:t>从图</a:t>
            </a:r>
            <a:r>
              <a:rPr lang="en-US" altLang="zh-CN" sz="2000" dirty="0" smtClean="0"/>
              <a:t>5</a:t>
            </a:r>
            <a:r>
              <a:rPr lang="zh-CN" altLang="zh-CN" sz="2000" dirty="0" smtClean="0"/>
              <a:t>－</a:t>
            </a:r>
            <a:r>
              <a:rPr lang="en-US" altLang="zh-CN" sz="2000" dirty="0" smtClean="0"/>
              <a:t>10</a:t>
            </a:r>
            <a:r>
              <a:rPr lang="zh-CN" altLang="zh-CN" sz="2000" dirty="0" smtClean="0"/>
              <a:t>看，</a:t>
            </a:r>
            <a:r>
              <a:rPr lang="en-US" altLang="zh-CN" sz="2000" dirty="0" smtClean="0"/>
              <a:t>t</a:t>
            </a:r>
            <a:r>
              <a:rPr lang="zh-CN" altLang="zh-CN" sz="2000" dirty="0" smtClean="0"/>
              <a:t>分布的形状很像正态分布。</a:t>
            </a:r>
            <a:endParaRPr lang="en-US" altLang="zh-CN" sz="2000" dirty="0" smtClean="0"/>
          </a:p>
          <a:p>
            <a:r>
              <a:rPr lang="en-US" altLang="zh-CN" sz="2000" dirty="0" smtClean="0"/>
              <a:t>        </a:t>
            </a:r>
            <a:r>
              <a:rPr lang="zh-CN" altLang="zh-CN" sz="2000" dirty="0" smtClean="0"/>
              <a:t>图</a:t>
            </a:r>
            <a:r>
              <a:rPr lang="en-US" altLang="zh-CN" sz="2000" dirty="0" smtClean="0"/>
              <a:t>5</a:t>
            </a:r>
            <a:r>
              <a:rPr lang="zh-CN" altLang="zh-CN" sz="2000" dirty="0" smtClean="0"/>
              <a:t>－</a:t>
            </a:r>
            <a:r>
              <a:rPr lang="en-US" altLang="zh-CN" sz="2000" dirty="0" smtClean="0"/>
              <a:t>11</a:t>
            </a:r>
            <a:r>
              <a:rPr lang="zh-CN" altLang="zh-CN" sz="2000" dirty="0" smtClean="0"/>
              <a:t>将</a:t>
            </a:r>
            <a:r>
              <a:rPr lang="en-US" altLang="zh-CN" sz="2000" dirty="0" smtClean="0"/>
              <a:t>t</a:t>
            </a:r>
            <a:r>
              <a:rPr lang="zh-CN" altLang="zh-CN" sz="2000" dirty="0" smtClean="0"/>
              <a:t>分布（自由度为</a:t>
            </a:r>
            <a:r>
              <a:rPr lang="en-US" altLang="zh-CN" sz="2000" dirty="0" smtClean="0"/>
              <a:t>2</a:t>
            </a:r>
            <a:r>
              <a:rPr lang="zh-CN" altLang="zh-CN" sz="2000" dirty="0" smtClean="0"/>
              <a:t>）与标准正态分布进行了比较。可见，两条曲线都是对称的、钟形的，并且均值都为</a:t>
            </a:r>
            <a:r>
              <a:rPr lang="en-US" altLang="zh-CN" sz="2000" dirty="0" smtClean="0"/>
              <a:t>0</a:t>
            </a:r>
            <a:r>
              <a:rPr lang="zh-CN" altLang="zh-CN" sz="2000" dirty="0" smtClean="0"/>
              <a:t>。在均值位置上</a:t>
            </a:r>
            <a:r>
              <a:rPr lang="en-US" altLang="zh-CN" sz="2000" dirty="0" smtClean="0"/>
              <a:t>t</a:t>
            </a:r>
            <a:r>
              <a:rPr lang="zh-CN" altLang="zh-CN" sz="2000" dirty="0" smtClean="0"/>
              <a:t>分布曲线比标准正态分布曲线更平坦一些，并且在两端的末尾处比标准正态曲线高一些。当自由度变得越来越大时，</a:t>
            </a:r>
            <a:r>
              <a:rPr lang="en-US" altLang="zh-CN" sz="2000" dirty="0" smtClean="0"/>
              <a:t>t</a:t>
            </a:r>
            <a:r>
              <a:rPr lang="zh-CN" altLang="zh-CN" sz="2000" dirty="0" smtClean="0"/>
              <a:t>分布曲线越来越接近标准正态分布曲线。</a:t>
            </a:r>
          </a:p>
          <a:p>
            <a:endParaRPr lang="zh-CN" altLang="zh-CN" sz="2000" dirty="0" smtClean="0"/>
          </a:p>
          <a:p>
            <a:endParaRPr lang="zh-CN" altLang="zh-CN" sz="2000" dirty="0" smtClean="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3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43</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5.7 </a:t>
            </a:r>
            <a:r>
              <a:rPr lang="zh-CN" altLang="en-US" dirty="0" smtClean="0">
                <a:latin typeface="楷体_GB2312" pitchFamily="49" charset="-122"/>
                <a:ea typeface="楷体_GB2312" pitchFamily="49" charset="-122"/>
              </a:rPr>
              <a:t>连续</a:t>
            </a:r>
            <a:r>
              <a:rPr lang="zh-CN" altLang="zh-CN" dirty="0" smtClean="0"/>
              <a:t>型随机变量</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7 Continuous </a:t>
            </a:r>
            <a:r>
              <a:rPr lang="en-US" altLang="zh-CN" b="1" i="1" dirty="0" smtClean="0">
                <a:solidFill>
                  <a:srgbClr val="008000"/>
                </a:solidFill>
                <a:latin typeface="楷体_GB2312" pitchFamily="49" charset="-122"/>
                <a:ea typeface="楷体_GB2312" pitchFamily="49" charset="-122"/>
              </a:rPr>
              <a:t>Random Variables</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5.7.2 </a:t>
            </a:r>
            <a:r>
              <a:rPr lang="zh-CN" altLang="zh-CN" dirty="0" smtClean="0"/>
              <a:t>常用的连续型分布</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4536630" cy="3231654"/>
          </a:xfrm>
          <a:prstGeom prst="rect">
            <a:avLst/>
          </a:prstGeom>
          <a:noFill/>
          <a:ln w="9525" algn="ctr">
            <a:noFill/>
            <a:miter lim="800000"/>
            <a:headEnd/>
            <a:tailEnd/>
          </a:ln>
          <a:effectLst/>
        </p:spPr>
        <p:txBody>
          <a:bodyPr wrap="square">
            <a:spAutoFit/>
          </a:bodyPr>
          <a:lstStyle/>
          <a:p>
            <a:r>
              <a:rPr lang="en-US" altLang="zh-CN" dirty="0" smtClean="0">
                <a:effectLst>
                  <a:outerShdw blurRad="38100" dist="38100" dir="2700000" algn="tl">
                    <a:srgbClr val="000000">
                      <a:alpha val="43137"/>
                    </a:srgbClr>
                  </a:outerShdw>
                </a:effectLst>
                <a:ea typeface="楷体_GB2312"/>
              </a:rPr>
              <a:t>6.F</a:t>
            </a:r>
            <a:r>
              <a:rPr lang="zh-CN" altLang="zh-CN" dirty="0" smtClean="0">
                <a:effectLst>
                  <a:outerShdw blurRad="38100" dist="38100" dir="2700000" algn="tl">
                    <a:srgbClr val="000000">
                      <a:alpha val="43137"/>
                    </a:srgbClr>
                  </a:outerShdw>
                </a:effectLst>
                <a:ea typeface="楷体_GB2312"/>
              </a:rPr>
              <a:t>分布</a:t>
            </a:r>
          </a:p>
          <a:p>
            <a:r>
              <a:rPr lang="en-US" altLang="zh-CN" sz="2000" dirty="0" smtClean="0"/>
              <a:t>        </a:t>
            </a:r>
            <a:r>
              <a:rPr lang="zh-CN" altLang="zh-CN" sz="2000" dirty="0" smtClean="0"/>
              <a:t>设随机变量</a:t>
            </a:r>
            <a:r>
              <a:rPr lang="en-US" altLang="zh-CN" sz="2000" i="1" dirty="0" smtClean="0"/>
              <a:t>X</a:t>
            </a:r>
            <a:r>
              <a:rPr lang="zh-CN" altLang="zh-CN" sz="2000" dirty="0" smtClean="0"/>
              <a:t>和</a:t>
            </a:r>
            <a:r>
              <a:rPr lang="en-US" altLang="zh-CN" sz="2000" i="1" dirty="0" smtClean="0"/>
              <a:t>Y</a:t>
            </a:r>
            <a:r>
              <a:rPr lang="zh-CN" altLang="zh-CN" sz="2000" dirty="0" smtClean="0"/>
              <a:t>相互独立，分别服从</a:t>
            </a:r>
            <a:r>
              <a:rPr lang="en-US" altLang="zh-CN" sz="2000" dirty="0" smtClean="0"/>
              <a:t>        </a:t>
            </a:r>
            <a:r>
              <a:rPr lang="zh-CN" altLang="zh-CN" sz="2000" dirty="0" smtClean="0"/>
              <a:t>和</a:t>
            </a:r>
            <a:r>
              <a:rPr lang="en-US" altLang="zh-CN" sz="2000" dirty="0" smtClean="0"/>
              <a:t>       </a:t>
            </a:r>
            <a:r>
              <a:rPr lang="zh-CN" altLang="zh-CN" sz="2000" dirty="0" smtClean="0"/>
              <a:t>，则随机变量</a:t>
            </a:r>
            <a:r>
              <a:rPr lang="en-US" altLang="zh-CN" sz="2000" i="1" dirty="0" smtClean="0"/>
              <a:t>Z</a:t>
            </a:r>
            <a:r>
              <a:rPr lang="en-US" altLang="zh-CN" sz="2000" dirty="0" smtClean="0"/>
              <a:t>=         </a:t>
            </a:r>
            <a:r>
              <a:rPr lang="zh-CN" altLang="zh-CN" sz="2000" dirty="0" smtClean="0"/>
              <a:t>服从第一自由度为</a:t>
            </a:r>
            <a:r>
              <a:rPr lang="en-US" altLang="zh-CN" sz="2000" i="1" dirty="0" smtClean="0"/>
              <a:t>m</a:t>
            </a:r>
            <a:r>
              <a:rPr lang="zh-CN" altLang="zh-CN" sz="2000" dirty="0" smtClean="0"/>
              <a:t>，第二自由度为</a:t>
            </a:r>
            <a:r>
              <a:rPr lang="en-US" altLang="zh-CN" sz="2000" i="1" dirty="0" smtClean="0"/>
              <a:t>n</a:t>
            </a:r>
            <a:r>
              <a:rPr lang="zh-CN" altLang="zh-CN" sz="2000" dirty="0" smtClean="0"/>
              <a:t>的</a:t>
            </a:r>
            <a:r>
              <a:rPr lang="en-US" altLang="zh-CN" sz="2000" dirty="0" smtClean="0"/>
              <a:t>F</a:t>
            </a:r>
            <a:r>
              <a:rPr lang="zh-CN" altLang="zh-CN" sz="2000" dirty="0" smtClean="0"/>
              <a:t>分布，记作</a:t>
            </a:r>
            <a:r>
              <a:rPr lang="en-US" altLang="zh-CN" sz="2000" i="1" dirty="0" smtClean="0"/>
              <a:t>Z</a:t>
            </a:r>
            <a:r>
              <a:rPr lang="en-US" altLang="zh-CN" sz="2000" dirty="0" smtClean="0"/>
              <a:t>~</a:t>
            </a:r>
            <a:r>
              <a:rPr lang="en-US" altLang="zh-CN" sz="2000" i="1" dirty="0" smtClean="0"/>
              <a:t>F</a:t>
            </a:r>
            <a:r>
              <a:rPr lang="en-US" altLang="zh-CN" sz="2000" dirty="0" smtClean="0"/>
              <a:t>(</a:t>
            </a:r>
            <a:r>
              <a:rPr lang="en-US" altLang="zh-CN" sz="2000" i="1" dirty="0" err="1" smtClean="0"/>
              <a:t>m</a:t>
            </a:r>
            <a:r>
              <a:rPr lang="en-US" altLang="zh-CN" sz="2000" dirty="0" err="1" smtClean="0"/>
              <a:t>,</a:t>
            </a:r>
            <a:r>
              <a:rPr lang="en-US" altLang="zh-CN" sz="2000" i="1" dirty="0" err="1" smtClean="0"/>
              <a:t>n</a:t>
            </a:r>
            <a:r>
              <a:rPr lang="en-US" altLang="zh-CN" sz="2000" dirty="0" smtClean="0"/>
              <a:t>)</a:t>
            </a:r>
            <a:r>
              <a:rPr lang="zh-CN" altLang="zh-CN" sz="2000" dirty="0" smtClean="0"/>
              <a:t>。</a:t>
            </a:r>
          </a:p>
          <a:p>
            <a:r>
              <a:rPr lang="en-US" altLang="zh-CN" sz="2000" dirty="0" smtClean="0"/>
              <a:t>        F</a:t>
            </a:r>
            <a:r>
              <a:rPr lang="zh-CN" altLang="zh-CN" sz="2000" dirty="0" smtClean="0"/>
              <a:t>分布也是一个以自由度为参数的分布族，但与</a:t>
            </a:r>
            <a:r>
              <a:rPr lang="el-GR" altLang="zh-CN" sz="2000" dirty="0" smtClean="0"/>
              <a:t>χ</a:t>
            </a:r>
            <a:r>
              <a:rPr lang="en-US" altLang="zh-CN" sz="2000" baseline="30000" dirty="0" smtClean="0"/>
              <a:t>2</a:t>
            </a:r>
            <a:r>
              <a:rPr lang="zh-CN" altLang="zh-CN" sz="2000" dirty="0" smtClean="0"/>
              <a:t>分布和</a:t>
            </a:r>
            <a:r>
              <a:rPr lang="en-US" altLang="zh-CN" sz="2000" dirty="0" smtClean="0"/>
              <a:t>t</a:t>
            </a:r>
            <a:r>
              <a:rPr lang="zh-CN" altLang="zh-CN" sz="2000" dirty="0" smtClean="0"/>
              <a:t>分布不同的是，</a:t>
            </a:r>
            <a:r>
              <a:rPr lang="en-US" altLang="zh-CN" sz="2000" dirty="0" smtClean="0"/>
              <a:t>F</a:t>
            </a:r>
            <a:r>
              <a:rPr lang="zh-CN" altLang="zh-CN" sz="2000" dirty="0" smtClean="0"/>
              <a:t>分布有两个自由度。图</a:t>
            </a:r>
            <a:r>
              <a:rPr lang="en-US" altLang="zh-CN" sz="2000" dirty="0" smtClean="0"/>
              <a:t>5</a:t>
            </a:r>
            <a:r>
              <a:rPr lang="zh-CN" altLang="zh-CN" sz="2000" dirty="0" smtClean="0"/>
              <a:t>－</a:t>
            </a:r>
            <a:r>
              <a:rPr lang="en-US" altLang="zh-CN" sz="2000" dirty="0" smtClean="0"/>
              <a:t>12</a:t>
            </a:r>
            <a:r>
              <a:rPr lang="zh-CN" altLang="zh-CN" sz="2000" dirty="0" smtClean="0"/>
              <a:t>显示了几个特殊的</a:t>
            </a:r>
            <a:r>
              <a:rPr lang="en-US" altLang="zh-CN" sz="2000" dirty="0" smtClean="0"/>
              <a:t>F</a:t>
            </a:r>
            <a:r>
              <a:rPr lang="zh-CN" altLang="zh-CN" sz="2000" dirty="0" smtClean="0"/>
              <a:t>分布的密度函数图像：</a:t>
            </a:r>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69"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3271"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2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633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735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3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94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2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043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4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145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3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67586" name="Picture 2"/>
          <p:cNvPicPr>
            <a:picLocks noChangeAspect="1" noChangeArrowheads="1"/>
          </p:cNvPicPr>
          <p:nvPr/>
        </p:nvPicPr>
        <p:blipFill>
          <a:blip r:embed="rId3" cstate="print"/>
          <a:srcRect/>
          <a:stretch>
            <a:fillRect/>
          </a:stretch>
        </p:blipFill>
        <p:spPr bwMode="auto">
          <a:xfrm>
            <a:off x="5038725" y="2924930"/>
            <a:ext cx="4105275" cy="3095625"/>
          </a:xfrm>
          <a:prstGeom prst="rect">
            <a:avLst/>
          </a:prstGeom>
          <a:noFill/>
          <a:ln w="9525">
            <a:noFill/>
            <a:miter lim="800000"/>
            <a:headEnd/>
            <a:tailEnd/>
          </a:ln>
        </p:spPr>
      </p:pic>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7587" name="Object 3"/>
          <p:cNvGraphicFramePr>
            <a:graphicFrameLocks noChangeAspect="1"/>
          </p:cNvGraphicFramePr>
          <p:nvPr/>
        </p:nvGraphicFramePr>
        <p:xfrm>
          <a:off x="955885" y="3429000"/>
          <a:ext cx="447675" cy="228600"/>
        </p:xfrm>
        <a:graphic>
          <a:graphicData uri="http://schemas.openxmlformats.org/presentationml/2006/ole">
            <p:oleObj spid="_x0000_s67587" name="公式" r:id="rId4" imgW="444693" imgH="228699" progId="Equation.3">
              <p:embed/>
            </p:oleObj>
          </a:graphicData>
        </a:graphic>
      </p:graphicFrame>
      <p:sp>
        <p:nvSpPr>
          <p:cNvPr id="675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7589" name="Object 5"/>
          <p:cNvGraphicFramePr>
            <a:graphicFrameLocks noChangeAspect="1"/>
          </p:cNvGraphicFramePr>
          <p:nvPr/>
        </p:nvGraphicFramePr>
        <p:xfrm>
          <a:off x="1714085" y="3429000"/>
          <a:ext cx="409575" cy="228600"/>
        </p:xfrm>
        <a:graphic>
          <a:graphicData uri="http://schemas.openxmlformats.org/presentationml/2006/ole">
            <p:oleObj spid="_x0000_s67589" name="公式" r:id="rId5" imgW="419464" imgH="228799" progId="Equation.3">
              <p:embed/>
            </p:oleObj>
          </a:graphicData>
        </a:graphic>
      </p:graphicFrame>
      <p:sp>
        <p:nvSpPr>
          <p:cNvPr id="675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7591" name="Object 7"/>
          <p:cNvGraphicFramePr>
            <a:graphicFrameLocks noChangeAspect="1"/>
          </p:cNvGraphicFramePr>
          <p:nvPr/>
        </p:nvGraphicFramePr>
        <p:xfrm>
          <a:off x="4018405" y="3316990"/>
          <a:ext cx="409575" cy="400050"/>
        </p:xfrm>
        <a:graphic>
          <a:graphicData uri="http://schemas.openxmlformats.org/presentationml/2006/ole">
            <p:oleObj spid="_x0000_s67591" name="公式" r:id="rId6" imgW="406400" imgH="393700" progId="Equation.3">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44</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5.8 </a:t>
            </a:r>
            <a:r>
              <a:rPr lang="zh-CN" altLang="en-US" dirty="0" smtClean="0">
                <a:latin typeface="楷体_GB2312" pitchFamily="49" charset="-122"/>
                <a:ea typeface="楷体_GB2312" pitchFamily="49" charset="-122"/>
              </a:rPr>
              <a:t>期望与方差</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8 Expectation and </a:t>
            </a:r>
            <a:r>
              <a:rPr lang="en-US" altLang="zh-CN" b="1" i="1" dirty="0" smtClean="0">
                <a:solidFill>
                  <a:srgbClr val="008000"/>
                </a:solidFill>
                <a:latin typeface="楷体_GB2312" pitchFamily="49" charset="-122"/>
                <a:ea typeface="楷体_GB2312" pitchFamily="49" charset="-122"/>
              </a:rPr>
              <a:t>Variance</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5.8.1 </a:t>
            </a:r>
            <a:r>
              <a:rPr lang="zh-CN" altLang="en-US" dirty="0" smtClean="0"/>
              <a:t>期望</a:t>
            </a:r>
            <a:r>
              <a:rPr lang="en-US" altLang="zh-CN" dirty="0" smtClean="0"/>
              <a:t>(Expected value)</a:t>
            </a:r>
            <a:r>
              <a:rPr lang="zh-CN" altLang="en-US" dirty="0" smtClean="0"/>
              <a:t>与方差</a:t>
            </a:r>
            <a:r>
              <a:rPr lang="en-US" altLang="zh-CN" sz="2000" dirty="0" smtClean="0"/>
              <a:t>(Variance)</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631763"/>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设离散型随机变量</a:t>
            </a:r>
            <a:r>
              <a:rPr lang="en-US" altLang="zh-CN" sz="2000" i="1" dirty="0" smtClean="0"/>
              <a:t>X</a:t>
            </a:r>
            <a:r>
              <a:rPr lang="zh-CN" altLang="zh-CN" sz="2000" dirty="0" smtClean="0"/>
              <a:t>的概率分布为</a:t>
            </a:r>
            <a:r>
              <a:rPr lang="en-US" altLang="zh-CN" sz="2000" dirty="0" smtClean="0"/>
              <a:t>                          </a:t>
            </a:r>
            <a:r>
              <a:rPr lang="zh-CN" altLang="zh-CN" sz="2000" dirty="0" smtClean="0"/>
              <a:t>，</a:t>
            </a:r>
            <a:r>
              <a:rPr lang="en-US" altLang="zh-CN" sz="2000" dirty="0" err="1" smtClean="0"/>
              <a:t>i</a:t>
            </a:r>
            <a:r>
              <a:rPr lang="en-US" altLang="zh-CN" sz="2000" dirty="0" smtClean="0"/>
              <a:t>=1,2</a:t>
            </a:r>
            <a:r>
              <a:rPr lang="zh-CN" altLang="zh-CN" sz="2000" dirty="0" smtClean="0"/>
              <a:t>…，则称</a:t>
            </a:r>
          </a:p>
          <a:p>
            <a:pPr algn="ctr"/>
            <a:r>
              <a:rPr lang="en-US" altLang="zh-CN" sz="2000" i="1" dirty="0" smtClean="0"/>
              <a:t>E</a:t>
            </a:r>
            <a:r>
              <a:rPr lang="en-US" altLang="zh-CN" sz="2000" dirty="0" smtClean="0"/>
              <a:t>(</a:t>
            </a:r>
            <a:r>
              <a:rPr lang="en-US" altLang="zh-CN" sz="2000" i="1" dirty="0" smtClean="0"/>
              <a:t>X</a:t>
            </a:r>
            <a:r>
              <a:rPr lang="en-US" altLang="zh-CN" sz="2000" dirty="0" smtClean="0"/>
              <a:t>)=                           (5.36)</a:t>
            </a:r>
            <a:endParaRPr lang="zh-CN" altLang="zh-CN" sz="2000" dirty="0" smtClean="0"/>
          </a:p>
          <a:p>
            <a:r>
              <a:rPr lang="zh-CN" altLang="zh-CN" sz="2000" dirty="0" smtClean="0"/>
              <a:t>为</a:t>
            </a:r>
            <a:r>
              <a:rPr lang="en-US" altLang="zh-CN" sz="2000" i="1" dirty="0" smtClean="0"/>
              <a:t>X</a:t>
            </a:r>
            <a:r>
              <a:rPr lang="zh-CN" altLang="zh-CN" sz="2000" dirty="0" smtClean="0"/>
              <a:t>的期望值，称</a:t>
            </a:r>
            <a:r>
              <a:rPr lang="en-US" altLang="zh-CN" sz="2000" dirty="0" smtClean="0"/>
              <a:t>                                                  (5.37</a:t>
            </a:r>
            <a:r>
              <a:rPr lang="zh-CN" altLang="zh-CN" sz="2000" dirty="0" smtClean="0"/>
              <a:t>）</a:t>
            </a:r>
          </a:p>
          <a:p>
            <a:r>
              <a:rPr lang="zh-CN" altLang="zh-CN" sz="2000" dirty="0" smtClean="0"/>
              <a:t>为</a:t>
            </a:r>
            <a:r>
              <a:rPr lang="en-US" altLang="zh-CN" sz="2000" i="1" dirty="0" smtClean="0"/>
              <a:t>X</a:t>
            </a:r>
            <a:r>
              <a:rPr lang="zh-CN" altLang="zh-CN" sz="2000" dirty="0" smtClean="0"/>
              <a:t>的方差。</a:t>
            </a:r>
          </a:p>
          <a:p>
            <a:r>
              <a:rPr lang="en-US" altLang="zh-CN" sz="2000" dirty="0" smtClean="0"/>
              <a:t>       </a:t>
            </a:r>
            <a:r>
              <a:rPr lang="zh-CN" altLang="zh-CN" sz="2000" dirty="0" smtClean="0"/>
              <a:t>设连续型随机变量</a:t>
            </a:r>
            <a:r>
              <a:rPr lang="en-US" altLang="zh-CN" sz="2000" i="1" dirty="0" smtClean="0"/>
              <a:t>X</a:t>
            </a:r>
            <a:r>
              <a:rPr lang="zh-CN" altLang="zh-CN" sz="2000" dirty="0" smtClean="0"/>
              <a:t>的概率密度函数为</a:t>
            </a:r>
            <a:r>
              <a:rPr lang="en-US" altLang="zh-CN" sz="2000" i="1" dirty="0" smtClean="0"/>
              <a:t>f</a:t>
            </a:r>
            <a:r>
              <a:rPr lang="en-US" altLang="zh-CN" sz="2000" dirty="0" smtClean="0"/>
              <a:t>(</a:t>
            </a:r>
            <a:r>
              <a:rPr lang="en-US" altLang="zh-CN" sz="2000" i="1" dirty="0" smtClean="0"/>
              <a:t>x</a:t>
            </a:r>
            <a:r>
              <a:rPr lang="en-US" altLang="zh-CN" sz="2000" dirty="0" smtClean="0"/>
              <a:t>)</a:t>
            </a:r>
            <a:r>
              <a:rPr lang="zh-CN" altLang="zh-CN" sz="2000" dirty="0" smtClean="0"/>
              <a:t>，则称</a:t>
            </a:r>
          </a:p>
          <a:p>
            <a:r>
              <a:rPr lang="en-US" altLang="zh-CN" sz="2000" dirty="0" smtClean="0"/>
              <a:t>                                                                                   (5.38</a:t>
            </a:r>
            <a:r>
              <a:rPr lang="zh-CN" altLang="zh-CN" sz="2000" dirty="0" smtClean="0"/>
              <a:t>）</a:t>
            </a:r>
          </a:p>
          <a:p>
            <a:r>
              <a:rPr lang="zh-CN" altLang="zh-CN" sz="2000" dirty="0" smtClean="0"/>
              <a:t>为</a:t>
            </a:r>
            <a:r>
              <a:rPr lang="en-US" altLang="zh-CN" sz="2000" i="1" dirty="0" smtClean="0"/>
              <a:t>X</a:t>
            </a:r>
            <a:r>
              <a:rPr lang="zh-CN" altLang="zh-CN" sz="2000" dirty="0" smtClean="0"/>
              <a:t>的期望值，称</a:t>
            </a:r>
            <a:r>
              <a:rPr lang="en-US" altLang="zh-CN" sz="2000" dirty="0" smtClean="0"/>
              <a:t>                                                    (5.39)</a:t>
            </a:r>
            <a:endParaRPr lang="zh-CN" altLang="zh-CN" sz="2000" dirty="0" smtClean="0"/>
          </a:p>
          <a:p>
            <a:r>
              <a:rPr lang="zh-CN" altLang="zh-CN" sz="2000" dirty="0" smtClean="0"/>
              <a:t>为</a:t>
            </a:r>
            <a:r>
              <a:rPr lang="en-US" altLang="zh-CN" sz="2000" i="1" dirty="0" smtClean="0"/>
              <a:t>X</a:t>
            </a:r>
            <a:r>
              <a:rPr lang="zh-CN" altLang="zh-CN" sz="2000" dirty="0" smtClean="0"/>
              <a:t>的方差。</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0179" name="Object 3"/>
          <p:cNvGraphicFramePr>
            <a:graphicFrameLocks noChangeAspect="1"/>
          </p:cNvGraphicFramePr>
          <p:nvPr/>
        </p:nvGraphicFramePr>
        <p:xfrm>
          <a:off x="4572000" y="2641126"/>
          <a:ext cx="1512210" cy="355814"/>
        </p:xfrm>
        <a:graphic>
          <a:graphicData uri="http://schemas.openxmlformats.org/presentationml/2006/ole">
            <p:oleObj spid="_x0000_s50179" name="公式" r:id="rId3" imgW="965619" imgH="228699" progId="Equation.3">
              <p:embed/>
            </p:oleObj>
          </a:graphicData>
        </a:graphic>
      </p:graphicFrame>
      <p:sp>
        <p:nvSpPr>
          <p:cNvPr id="501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0181" name="Object 5"/>
          <p:cNvGraphicFramePr>
            <a:graphicFrameLocks noChangeAspect="1"/>
          </p:cNvGraphicFramePr>
          <p:nvPr/>
        </p:nvGraphicFramePr>
        <p:xfrm>
          <a:off x="3851900" y="2996940"/>
          <a:ext cx="720100" cy="508306"/>
        </p:xfrm>
        <a:graphic>
          <a:graphicData uri="http://schemas.openxmlformats.org/presentationml/2006/ole">
            <p:oleObj spid="_x0000_s50181" name="公式" r:id="rId4" imgW="482810" imgH="343049" progId="Equation.3">
              <p:embed/>
            </p:oleObj>
          </a:graphicData>
        </a:graphic>
      </p:graphicFrame>
      <p:sp>
        <p:nvSpPr>
          <p:cNvPr id="501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0183" name="Object 7"/>
          <p:cNvGraphicFramePr>
            <a:graphicFrameLocks noChangeAspect="1"/>
          </p:cNvGraphicFramePr>
          <p:nvPr/>
        </p:nvGraphicFramePr>
        <p:xfrm>
          <a:off x="2555720" y="3501010"/>
          <a:ext cx="2464342" cy="504070"/>
        </p:xfrm>
        <a:graphic>
          <a:graphicData uri="http://schemas.openxmlformats.org/presentationml/2006/ole">
            <p:oleObj spid="_x0000_s50183" name="公式" r:id="rId5" imgW="1676400" imgH="342900" progId="Equation.3">
              <p:embed/>
            </p:oleObj>
          </a:graphicData>
        </a:graphic>
      </p:graphicFrame>
      <p:sp>
        <p:nvSpPr>
          <p:cNvPr id="501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0185" name="Object 9"/>
          <p:cNvGraphicFramePr>
            <a:graphicFrameLocks noChangeAspect="1"/>
          </p:cNvGraphicFramePr>
          <p:nvPr/>
        </p:nvGraphicFramePr>
        <p:xfrm>
          <a:off x="2987780" y="4797190"/>
          <a:ext cx="1584220" cy="433185"/>
        </p:xfrm>
        <a:graphic>
          <a:graphicData uri="http://schemas.openxmlformats.org/presentationml/2006/ole">
            <p:oleObj spid="_x0000_s50185" name="公式" r:id="rId6" imgW="1219200" imgH="330200" progId="Equation.3">
              <p:embed/>
            </p:oleObj>
          </a:graphicData>
        </a:graphic>
      </p:graphicFrame>
      <p:sp>
        <p:nvSpPr>
          <p:cNvPr id="5018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0187" name="Object 11"/>
          <p:cNvGraphicFramePr>
            <a:graphicFrameLocks noChangeAspect="1"/>
          </p:cNvGraphicFramePr>
          <p:nvPr/>
        </p:nvGraphicFramePr>
        <p:xfrm>
          <a:off x="2699740" y="5301260"/>
          <a:ext cx="2505948" cy="432060"/>
        </p:xfrm>
        <a:graphic>
          <a:graphicData uri="http://schemas.openxmlformats.org/presentationml/2006/ole">
            <p:oleObj spid="_x0000_s50187" name="公式" r:id="rId7" imgW="1930400" imgH="330200" progId="Equation.3">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45</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5.8 </a:t>
            </a:r>
            <a:r>
              <a:rPr lang="zh-CN" altLang="en-US" dirty="0" smtClean="0">
                <a:latin typeface="楷体_GB2312" pitchFamily="49" charset="-122"/>
                <a:ea typeface="楷体_GB2312" pitchFamily="49" charset="-122"/>
              </a:rPr>
              <a:t>期望与方差</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61665"/>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8 Expectation and </a:t>
            </a:r>
            <a:r>
              <a:rPr lang="en-US" altLang="zh-CN" b="1" i="1" dirty="0" smtClean="0">
                <a:solidFill>
                  <a:srgbClr val="008000"/>
                </a:solidFill>
                <a:latin typeface="楷体_GB2312" pitchFamily="49" charset="-122"/>
                <a:ea typeface="楷体_GB2312" pitchFamily="49" charset="-122"/>
              </a:rPr>
              <a:t>Variance</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5.8.1 </a:t>
            </a:r>
            <a:r>
              <a:rPr lang="zh-CN" altLang="en-US" dirty="0" smtClean="0"/>
              <a:t>期望</a:t>
            </a:r>
            <a:r>
              <a:rPr lang="en-US" altLang="zh-CN" dirty="0" smtClean="0"/>
              <a:t>(Expected value)</a:t>
            </a:r>
            <a:r>
              <a:rPr lang="zh-CN" altLang="en-US" dirty="0" smtClean="0"/>
              <a:t>与方差</a:t>
            </a:r>
            <a:r>
              <a:rPr lang="en-US" altLang="zh-CN" sz="2000" dirty="0" smtClean="0"/>
              <a:t>(Variance)</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4031873"/>
          </a:xfrm>
          <a:prstGeom prst="rect">
            <a:avLst/>
          </a:prstGeom>
          <a:noFill/>
          <a:ln w="9525" algn="ctr">
            <a:noFill/>
            <a:miter lim="800000"/>
            <a:headEnd/>
            <a:tailEnd/>
          </a:ln>
          <a:effectLst/>
        </p:spPr>
        <p:txBody>
          <a:bodyPr>
            <a:spAutoFit/>
          </a:bodyPr>
          <a:lstStyle/>
          <a:p>
            <a:r>
              <a:rPr lang="zh-CN" altLang="zh-CN" sz="2000" dirty="0" smtClean="0"/>
              <a:t>期望值也称作均值</a:t>
            </a:r>
            <a:r>
              <a:rPr lang="en-US" altLang="zh-CN" sz="2000" dirty="0" smtClean="0"/>
              <a:t>(Mean)</a:t>
            </a:r>
            <a:r>
              <a:rPr lang="zh-CN" altLang="zh-CN" sz="2000" dirty="0" smtClean="0"/>
              <a:t>。方差的算术平方根</a:t>
            </a:r>
            <a:r>
              <a:rPr lang="en-US" altLang="zh-CN" sz="2000" dirty="0" smtClean="0"/>
              <a:t> </a:t>
            </a:r>
            <a:r>
              <a:rPr lang="zh-CN" altLang="zh-CN" sz="2000" dirty="0" smtClean="0"/>
              <a:t>称为标准差</a:t>
            </a:r>
            <a:r>
              <a:rPr lang="en-US" altLang="zh-CN" sz="2000" dirty="0" smtClean="0"/>
              <a:t>(Standard Deviation)</a:t>
            </a:r>
            <a:r>
              <a:rPr lang="zh-CN" altLang="zh-CN" sz="2000" dirty="0" smtClean="0"/>
              <a:t>。</a:t>
            </a:r>
            <a:endParaRPr lang="en-US" altLang="zh-CN" sz="2000" dirty="0" smtClean="0"/>
          </a:p>
          <a:p>
            <a:r>
              <a:rPr lang="zh-CN" altLang="zh-CN" sz="1600" b="1" dirty="0" smtClean="0"/>
              <a:t>性质</a:t>
            </a:r>
            <a:r>
              <a:rPr lang="en-US" altLang="zh-CN" sz="1600" b="1" dirty="0" smtClean="0"/>
              <a:t>1</a:t>
            </a:r>
            <a:r>
              <a:rPr lang="en-US" altLang="zh-CN" sz="1600" dirty="0" smtClean="0"/>
              <a:t> </a:t>
            </a:r>
            <a:r>
              <a:rPr lang="zh-CN" altLang="zh-CN" sz="1600" dirty="0" smtClean="0"/>
              <a:t>对于任意的常数</a:t>
            </a:r>
            <a:r>
              <a:rPr lang="en-US" altLang="zh-CN" sz="1600" i="1" dirty="0" smtClean="0"/>
              <a:t>c</a:t>
            </a:r>
            <a:r>
              <a:rPr lang="zh-CN" altLang="zh-CN" sz="1600" dirty="0" smtClean="0"/>
              <a:t>，</a:t>
            </a:r>
          </a:p>
          <a:p>
            <a:pPr algn="ctr"/>
            <a:r>
              <a:rPr lang="en-US" altLang="zh-CN" sz="1600" dirty="0" smtClean="0"/>
              <a:t>      E(</a:t>
            </a:r>
            <a:r>
              <a:rPr lang="en-US" altLang="zh-CN" sz="1600" i="1" dirty="0" smtClean="0"/>
              <a:t>c</a:t>
            </a:r>
            <a:r>
              <a:rPr lang="en-US" altLang="zh-CN" sz="1600" dirty="0" smtClean="0"/>
              <a:t>)=</a:t>
            </a:r>
            <a:r>
              <a:rPr lang="en-US" altLang="zh-CN" sz="1600" i="1" dirty="0" smtClean="0"/>
              <a:t>c</a:t>
            </a:r>
            <a:r>
              <a:rPr lang="en-US" altLang="zh-CN" sz="1600" dirty="0" smtClean="0"/>
              <a:t>                         (5.40)</a:t>
            </a:r>
            <a:endParaRPr lang="zh-CN" altLang="zh-CN" sz="1600" dirty="0" smtClean="0"/>
          </a:p>
          <a:p>
            <a:pPr algn="ctr"/>
            <a:r>
              <a:rPr lang="en-US" altLang="zh-CN" sz="1600" dirty="0" smtClean="0"/>
              <a:t>      D(</a:t>
            </a:r>
            <a:r>
              <a:rPr lang="en-US" altLang="zh-CN" sz="1600" i="1" dirty="0" smtClean="0"/>
              <a:t>c</a:t>
            </a:r>
            <a:r>
              <a:rPr lang="en-US" altLang="zh-CN" sz="1600" dirty="0" smtClean="0"/>
              <a:t>)=0                         (5.41)</a:t>
            </a:r>
            <a:endParaRPr lang="zh-CN" altLang="zh-CN" sz="1600" dirty="0" smtClean="0"/>
          </a:p>
          <a:p>
            <a:r>
              <a:rPr lang="zh-CN" altLang="zh-CN" sz="1600" b="1" dirty="0" smtClean="0"/>
              <a:t>性质</a:t>
            </a:r>
            <a:r>
              <a:rPr lang="en-US" altLang="zh-CN" sz="1600" b="1" dirty="0" smtClean="0"/>
              <a:t>2</a:t>
            </a:r>
            <a:r>
              <a:rPr lang="en-US" altLang="zh-CN" sz="1600" dirty="0" smtClean="0"/>
              <a:t> </a:t>
            </a:r>
            <a:r>
              <a:rPr lang="zh-CN" altLang="zh-CN" sz="1600" dirty="0" smtClean="0"/>
              <a:t>对于任意的随机变量</a:t>
            </a:r>
            <a:r>
              <a:rPr lang="en-US" altLang="zh-CN" sz="1600" i="1" dirty="0" smtClean="0"/>
              <a:t>X</a:t>
            </a:r>
            <a:r>
              <a:rPr lang="zh-CN" altLang="zh-CN" sz="1600" dirty="0" smtClean="0"/>
              <a:t>以及常数</a:t>
            </a:r>
            <a:r>
              <a:rPr lang="en-US" altLang="zh-CN" sz="1600" i="1" dirty="0" smtClean="0"/>
              <a:t>a</a:t>
            </a:r>
            <a:r>
              <a:rPr lang="zh-CN" altLang="zh-CN" sz="1600" dirty="0" smtClean="0"/>
              <a:t>和</a:t>
            </a:r>
            <a:r>
              <a:rPr lang="en-US" altLang="zh-CN" sz="1600" i="1" dirty="0" smtClean="0"/>
              <a:t>b</a:t>
            </a:r>
            <a:r>
              <a:rPr lang="zh-CN" altLang="zh-CN" sz="1600" dirty="0" smtClean="0"/>
              <a:t>，</a:t>
            </a:r>
          </a:p>
          <a:p>
            <a:pPr algn="ctr"/>
            <a:r>
              <a:rPr lang="en-US" altLang="zh-CN" sz="1600" i="1" dirty="0" smtClean="0"/>
              <a:t>E</a:t>
            </a:r>
            <a:r>
              <a:rPr lang="en-US" altLang="zh-CN" sz="1600" dirty="0" smtClean="0"/>
              <a:t>(</a:t>
            </a:r>
            <a:r>
              <a:rPr lang="en-US" altLang="zh-CN" sz="1600" i="1" dirty="0" err="1" smtClean="0"/>
              <a:t>aX</a:t>
            </a:r>
            <a:r>
              <a:rPr lang="en-US" altLang="zh-CN" sz="1600" dirty="0" err="1" smtClean="0"/>
              <a:t>+</a:t>
            </a:r>
            <a:r>
              <a:rPr lang="en-US" altLang="zh-CN" sz="1600" i="1" dirty="0" err="1" smtClean="0"/>
              <a:t>b</a:t>
            </a:r>
            <a:r>
              <a:rPr lang="en-US" altLang="zh-CN" sz="1600" dirty="0" smtClean="0"/>
              <a:t>)=</a:t>
            </a:r>
            <a:r>
              <a:rPr lang="en-US" altLang="zh-CN" sz="1600" i="1" dirty="0" err="1" smtClean="0"/>
              <a:t>aE</a:t>
            </a:r>
            <a:r>
              <a:rPr lang="en-US" altLang="zh-CN" sz="1600" dirty="0" smtClean="0"/>
              <a:t>(</a:t>
            </a:r>
            <a:r>
              <a:rPr lang="en-US" altLang="zh-CN" sz="1600" i="1" dirty="0" smtClean="0"/>
              <a:t>X</a:t>
            </a:r>
            <a:r>
              <a:rPr lang="en-US" altLang="zh-CN" sz="1600" dirty="0" smtClean="0"/>
              <a:t>)+</a:t>
            </a:r>
            <a:r>
              <a:rPr lang="en-US" altLang="zh-CN" sz="1600" i="1" dirty="0" smtClean="0"/>
              <a:t>b</a:t>
            </a:r>
            <a:r>
              <a:rPr lang="en-US" altLang="zh-CN" sz="1600" dirty="0" smtClean="0"/>
              <a:t>                (5.42)</a:t>
            </a:r>
            <a:endParaRPr lang="zh-CN" altLang="zh-CN" sz="1600" dirty="0" smtClean="0"/>
          </a:p>
          <a:p>
            <a:pPr algn="ctr"/>
            <a:r>
              <a:rPr lang="en-US" altLang="zh-CN" sz="1600" i="1" dirty="0" smtClean="0"/>
              <a:t>D</a:t>
            </a:r>
            <a:r>
              <a:rPr lang="en-US" altLang="zh-CN" sz="1600" dirty="0" smtClean="0"/>
              <a:t>(</a:t>
            </a:r>
            <a:r>
              <a:rPr lang="en-US" altLang="zh-CN" sz="1600" i="1" dirty="0" err="1" smtClean="0"/>
              <a:t>aX</a:t>
            </a:r>
            <a:r>
              <a:rPr lang="en-US" altLang="zh-CN" sz="1600" dirty="0" err="1" smtClean="0"/>
              <a:t>+</a:t>
            </a:r>
            <a:r>
              <a:rPr lang="en-US" altLang="zh-CN" sz="1600" i="1" dirty="0" err="1" smtClean="0"/>
              <a:t>b</a:t>
            </a:r>
            <a:r>
              <a:rPr lang="en-US" altLang="zh-CN" sz="1600" dirty="0" smtClean="0"/>
              <a:t>)=</a:t>
            </a:r>
            <a:r>
              <a:rPr lang="en-US" altLang="zh-CN" sz="1600" i="1" dirty="0" smtClean="0"/>
              <a:t>a</a:t>
            </a:r>
            <a:r>
              <a:rPr lang="en-US" altLang="zh-CN" sz="1600" baseline="30000" dirty="0" smtClean="0"/>
              <a:t>2</a:t>
            </a:r>
            <a:r>
              <a:rPr lang="en-US" altLang="zh-CN" sz="1600" i="1" dirty="0" smtClean="0"/>
              <a:t>D</a:t>
            </a:r>
            <a:r>
              <a:rPr lang="en-US" altLang="zh-CN" sz="1600" dirty="0" smtClean="0"/>
              <a:t>(</a:t>
            </a:r>
            <a:r>
              <a:rPr lang="en-US" altLang="zh-CN" sz="1600" i="1" dirty="0" smtClean="0"/>
              <a:t>X</a:t>
            </a:r>
            <a:r>
              <a:rPr lang="en-US" altLang="zh-CN" sz="1600" dirty="0" smtClean="0"/>
              <a:t>)                 (5.43)</a:t>
            </a:r>
            <a:endParaRPr lang="zh-CN" altLang="zh-CN" sz="1600" dirty="0" smtClean="0"/>
          </a:p>
          <a:p>
            <a:r>
              <a:rPr lang="zh-CN" altLang="zh-CN" sz="1600" b="1" dirty="0" smtClean="0"/>
              <a:t>性质</a:t>
            </a:r>
            <a:r>
              <a:rPr lang="en-US" altLang="zh-CN" sz="1600" b="1" dirty="0" smtClean="0"/>
              <a:t>3</a:t>
            </a:r>
            <a:r>
              <a:rPr lang="en-US" altLang="zh-CN" sz="1600" dirty="0" smtClean="0"/>
              <a:t> </a:t>
            </a:r>
            <a:r>
              <a:rPr lang="zh-CN" altLang="zh-CN" sz="1600" dirty="0" smtClean="0"/>
              <a:t>对于任意的随机变量</a:t>
            </a:r>
            <a:r>
              <a:rPr lang="en-US" altLang="zh-CN" sz="1600" i="1" dirty="0" smtClean="0"/>
              <a:t>X</a:t>
            </a:r>
            <a:r>
              <a:rPr lang="en-US" altLang="zh-CN" sz="1600" baseline="-25000" dirty="0" smtClean="0"/>
              <a:t>1</a:t>
            </a:r>
            <a:r>
              <a:rPr lang="zh-CN" altLang="zh-CN" sz="1600" dirty="0" smtClean="0"/>
              <a:t>和 </a:t>
            </a:r>
            <a:r>
              <a:rPr lang="en-US" altLang="zh-CN" sz="1600" i="1" dirty="0" smtClean="0"/>
              <a:t>X</a:t>
            </a:r>
            <a:r>
              <a:rPr lang="en-US" altLang="zh-CN" sz="1600" baseline="-25000" dirty="0" smtClean="0"/>
              <a:t>2</a:t>
            </a:r>
            <a:r>
              <a:rPr lang="zh-CN" altLang="zh-CN" sz="1600" dirty="0" smtClean="0"/>
              <a:t>，</a:t>
            </a:r>
          </a:p>
          <a:p>
            <a:pPr algn="ctr"/>
            <a:r>
              <a:rPr lang="en-US" altLang="zh-CN" sz="1600" i="1" dirty="0" smtClean="0"/>
              <a:t>E</a:t>
            </a:r>
            <a:r>
              <a:rPr lang="en-US" altLang="zh-CN" sz="1600" dirty="0" smtClean="0"/>
              <a:t>(</a:t>
            </a:r>
            <a:r>
              <a:rPr lang="en-US" altLang="zh-CN" sz="1600" i="1" dirty="0" smtClean="0"/>
              <a:t>X</a:t>
            </a:r>
            <a:r>
              <a:rPr lang="en-US" altLang="zh-CN" sz="1600" baseline="-25000" dirty="0" smtClean="0"/>
              <a:t>1</a:t>
            </a:r>
            <a:r>
              <a:rPr lang="en-US" altLang="zh-CN" sz="1600" dirty="0" smtClean="0"/>
              <a:t>+</a:t>
            </a:r>
            <a:r>
              <a:rPr lang="en-US" altLang="zh-CN" sz="1600" i="1" dirty="0" smtClean="0"/>
              <a:t>X</a:t>
            </a:r>
            <a:r>
              <a:rPr lang="en-US" altLang="zh-CN" sz="1600" baseline="-25000" dirty="0" smtClean="0"/>
              <a:t>2</a:t>
            </a:r>
            <a:r>
              <a:rPr lang="en-US" altLang="zh-CN" sz="1600" dirty="0" smtClean="0"/>
              <a:t>)=</a:t>
            </a:r>
            <a:r>
              <a:rPr lang="en-US" altLang="zh-CN" sz="1600" i="1" dirty="0" smtClean="0"/>
              <a:t> E</a:t>
            </a:r>
            <a:r>
              <a:rPr lang="en-US" altLang="zh-CN" sz="1600" dirty="0" smtClean="0"/>
              <a:t>(</a:t>
            </a:r>
            <a:r>
              <a:rPr lang="en-US" altLang="zh-CN" sz="1600" i="1" dirty="0" smtClean="0"/>
              <a:t>X</a:t>
            </a:r>
            <a:r>
              <a:rPr lang="en-US" altLang="zh-CN" sz="1600" baseline="-25000" dirty="0" smtClean="0"/>
              <a:t>1</a:t>
            </a:r>
            <a:r>
              <a:rPr lang="en-US" altLang="zh-CN" sz="1600" dirty="0" smtClean="0"/>
              <a:t>)+</a:t>
            </a:r>
            <a:r>
              <a:rPr lang="en-US" altLang="zh-CN" sz="1600" i="1" dirty="0" smtClean="0"/>
              <a:t>E</a:t>
            </a:r>
            <a:r>
              <a:rPr lang="en-US" altLang="zh-CN" sz="1600" dirty="0" smtClean="0"/>
              <a:t>(</a:t>
            </a:r>
            <a:r>
              <a:rPr lang="en-US" altLang="zh-CN" sz="1600" i="1" dirty="0" smtClean="0"/>
              <a:t>X</a:t>
            </a:r>
            <a:r>
              <a:rPr lang="en-US" altLang="zh-CN" sz="1600" baseline="-25000" dirty="0" smtClean="0"/>
              <a:t>2</a:t>
            </a:r>
            <a:r>
              <a:rPr lang="en-US" altLang="zh-CN" sz="1600" dirty="0" smtClean="0"/>
              <a:t>)            (5.44)</a:t>
            </a:r>
            <a:endParaRPr lang="zh-CN" altLang="zh-CN" sz="1600" dirty="0" smtClean="0"/>
          </a:p>
          <a:p>
            <a:pPr algn="ctr"/>
            <a:r>
              <a:rPr lang="en-US" altLang="zh-CN" sz="1600" i="1" dirty="0" smtClean="0"/>
              <a:t>D(X</a:t>
            </a:r>
            <a:r>
              <a:rPr lang="en-US" altLang="zh-CN" sz="1600" baseline="-25000" dirty="0" smtClean="0"/>
              <a:t>1</a:t>
            </a:r>
            <a:r>
              <a:rPr lang="en-US" altLang="zh-CN" sz="1600" dirty="0" smtClean="0"/>
              <a:t>+</a:t>
            </a:r>
            <a:r>
              <a:rPr lang="en-US" altLang="zh-CN" sz="1600" i="1" dirty="0" smtClean="0"/>
              <a:t>X</a:t>
            </a:r>
            <a:r>
              <a:rPr lang="en-US" altLang="zh-CN" sz="1600" baseline="-25000" dirty="0" smtClean="0"/>
              <a:t>2</a:t>
            </a:r>
            <a:r>
              <a:rPr lang="en-US" altLang="zh-CN" sz="1600" dirty="0" smtClean="0"/>
              <a:t>)=</a:t>
            </a:r>
            <a:r>
              <a:rPr lang="en-US" altLang="zh-CN" sz="1600" i="1" dirty="0" smtClean="0"/>
              <a:t>D</a:t>
            </a:r>
            <a:r>
              <a:rPr lang="en-US" altLang="zh-CN" sz="1600" dirty="0" smtClean="0"/>
              <a:t>(</a:t>
            </a:r>
            <a:r>
              <a:rPr lang="en-US" altLang="zh-CN" sz="1600" i="1" dirty="0" smtClean="0"/>
              <a:t>X</a:t>
            </a:r>
            <a:r>
              <a:rPr lang="en-US" altLang="zh-CN" sz="1600" baseline="-25000" dirty="0" smtClean="0"/>
              <a:t>1</a:t>
            </a:r>
            <a:r>
              <a:rPr lang="en-US" altLang="zh-CN" sz="1600" dirty="0" smtClean="0"/>
              <a:t>)+</a:t>
            </a:r>
            <a:r>
              <a:rPr lang="en-US" altLang="zh-CN" sz="1600" i="1" dirty="0" smtClean="0"/>
              <a:t>D</a:t>
            </a:r>
            <a:r>
              <a:rPr lang="en-US" altLang="zh-CN" sz="1600" dirty="0" smtClean="0"/>
              <a:t>(</a:t>
            </a:r>
            <a:r>
              <a:rPr lang="en-US" altLang="zh-CN" sz="1600" i="1" dirty="0" smtClean="0"/>
              <a:t>X</a:t>
            </a:r>
            <a:r>
              <a:rPr lang="en-US" altLang="zh-CN" sz="1600" baseline="-25000" dirty="0" smtClean="0"/>
              <a:t>2</a:t>
            </a:r>
            <a:r>
              <a:rPr lang="en-US" altLang="zh-CN" sz="1600" dirty="0" smtClean="0"/>
              <a:t>)            (5.45)</a:t>
            </a:r>
            <a:endParaRPr lang="zh-CN" altLang="zh-CN" sz="2000" dirty="0"/>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46</a:t>
            </a:fld>
            <a:r>
              <a:rPr lang="en-US" altLang="zh-CN" sz="800">
                <a:solidFill>
                  <a:schemeClr val="bg1"/>
                </a:solidFill>
              </a:rPr>
              <a:t> ]</a:t>
            </a:r>
          </a:p>
        </p:txBody>
      </p:sp>
      <p:sp>
        <p:nvSpPr>
          <p:cNvPr id="71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7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404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481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5018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2226" name="Object 2"/>
          <p:cNvGraphicFramePr>
            <a:graphicFrameLocks noChangeAspect="1"/>
          </p:cNvGraphicFramePr>
          <p:nvPr/>
        </p:nvGraphicFramePr>
        <p:xfrm>
          <a:off x="1187530" y="1"/>
          <a:ext cx="7192962" cy="7173519"/>
        </p:xfrm>
        <a:graphic>
          <a:graphicData uri="http://schemas.openxmlformats.org/presentationml/2006/ole">
            <p:oleObj spid="_x0000_s52226" name="文档" r:id="rId3" imgW="5183744" imgH="5208595" progId="Word.Document.12">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B36DC0BB-F5A7-4896-9A2F-19A41FD90E0E}" type="slidenum">
              <a:rPr lang="en-US" altLang="zh-CN" sz="800">
                <a:solidFill>
                  <a:schemeClr val="bg1"/>
                </a:solidFill>
              </a:rPr>
              <a:pPr algn="r"/>
              <a:t>47</a:t>
            </a:fld>
            <a:r>
              <a:rPr lang="en-US" altLang="zh-CN" sz="800">
                <a:solidFill>
                  <a:schemeClr val="bg1"/>
                </a:solidFill>
              </a:rPr>
              <a:t> ]</a:t>
            </a:r>
          </a:p>
        </p:txBody>
      </p:sp>
      <p:sp>
        <p:nvSpPr>
          <p:cNvPr id="22531" name="Text Box 14"/>
          <p:cNvSpPr txBox="1">
            <a:spLocks noChangeArrowheads="1"/>
          </p:cNvSpPr>
          <p:nvPr/>
        </p:nvSpPr>
        <p:spPr bwMode="auto">
          <a:xfrm>
            <a:off x="395288" y="814388"/>
            <a:ext cx="8353425" cy="457200"/>
          </a:xfrm>
          <a:prstGeom prst="rect">
            <a:avLst/>
          </a:prstGeom>
          <a:noFill/>
          <a:ln w="9525" algn="ctr">
            <a:noFill/>
            <a:miter lim="800000"/>
            <a:headEnd/>
            <a:tailEnd/>
          </a:ln>
        </p:spPr>
        <p:txBody>
          <a:bodyPr>
            <a:spAutoFit/>
          </a:bodyPr>
          <a:lstStyle/>
          <a:p>
            <a:pPr algn="ctr"/>
            <a:r>
              <a:rPr lang="zh-CN" altLang="en-US">
                <a:latin typeface="楷体_GB2312" pitchFamily="49" charset="-122"/>
                <a:ea typeface="楷体_GB2312" pitchFamily="49" charset="-122"/>
              </a:rPr>
              <a:t>本章小结</a:t>
            </a:r>
          </a:p>
        </p:txBody>
      </p:sp>
      <p:sp>
        <p:nvSpPr>
          <p:cNvPr id="22532" name="Text Box 20"/>
          <p:cNvSpPr txBox="1">
            <a:spLocks noChangeArrowheads="1"/>
          </p:cNvSpPr>
          <p:nvPr/>
        </p:nvSpPr>
        <p:spPr bwMode="auto">
          <a:xfrm>
            <a:off x="250825" y="1246188"/>
            <a:ext cx="8569325" cy="457200"/>
          </a:xfrm>
          <a:prstGeom prst="rect">
            <a:avLst/>
          </a:prstGeom>
          <a:noFill/>
          <a:ln w="9525" algn="ctr">
            <a:noFill/>
            <a:miter lim="800000"/>
            <a:headEnd/>
            <a:tailEnd/>
          </a:ln>
        </p:spPr>
        <p:txBody>
          <a:bodyPr>
            <a:spAutoFit/>
          </a:bodyPr>
          <a:lstStyle/>
          <a:p>
            <a:pPr algn="ctr"/>
            <a:r>
              <a:rPr lang="en-US" altLang="zh-CN" b="1" i="1">
                <a:solidFill>
                  <a:srgbClr val="008000"/>
                </a:solidFill>
                <a:ea typeface="楷体_GB2312" pitchFamily="49" charset="-122"/>
              </a:rPr>
              <a:t>Summary</a:t>
            </a:r>
            <a:endParaRPr lang="en-US" altLang="zh-CN" b="1" i="1">
              <a:solidFill>
                <a:srgbClr val="008000"/>
              </a:solidFill>
            </a:endParaRPr>
          </a:p>
        </p:txBody>
      </p:sp>
      <p:sp>
        <p:nvSpPr>
          <p:cNvPr id="22533" name="TextBox 19"/>
          <p:cNvSpPr txBox="1">
            <a:spLocks noChangeArrowheads="1"/>
          </p:cNvSpPr>
          <p:nvPr/>
        </p:nvSpPr>
        <p:spPr bwMode="auto">
          <a:xfrm>
            <a:off x="611188" y="2182813"/>
            <a:ext cx="7200900" cy="2185214"/>
          </a:xfrm>
          <a:prstGeom prst="rect">
            <a:avLst/>
          </a:prstGeom>
          <a:noFill/>
          <a:ln w="9525">
            <a:noFill/>
            <a:miter lim="800000"/>
            <a:headEnd/>
            <a:tailEnd/>
          </a:ln>
        </p:spPr>
        <p:txBody>
          <a:bodyPr>
            <a:spAutoFit/>
          </a:bodyPr>
          <a:lstStyle/>
          <a:p>
            <a:r>
              <a:rPr lang="zh-CN" altLang="zh-CN" sz="1600" dirty="0" smtClean="0"/>
              <a:t>本章首先给出了随机试验与随机事件等基本概念，在此基础上，介绍了事件的概率的三种定义形式（古典方法、频率方法和主观方法）以及计算事件的概率的常用方法，主要有以下三种：</a:t>
            </a:r>
          </a:p>
          <a:p>
            <a:r>
              <a:rPr lang="zh-CN" altLang="zh-CN" sz="1600" dirty="0" smtClean="0"/>
              <a:t>（</a:t>
            </a:r>
            <a:r>
              <a:rPr lang="en-US" altLang="zh-CN" sz="1600" dirty="0" smtClean="0"/>
              <a:t>1</a:t>
            </a:r>
            <a:r>
              <a:rPr lang="zh-CN" altLang="zh-CN" sz="1600" dirty="0" smtClean="0"/>
              <a:t>）利用事件中所包含的全部样本点的概率之和计算事件的概率。</a:t>
            </a:r>
          </a:p>
          <a:p>
            <a:r>
              <a:rPr lang="zh-CN" altLang="zh-CN" sz="1600" dirty="0" smtClean="0"/>
              <a:t>（</a:t>
            </a:r>
            <a:r>
              <a:rPr lang="en-US" altLang="zh-CN" sz="1600" dirty="0" smtClean="0"/>
              <a:t>2</a:t>
            </a:r>
            <a:r>
              <a:rPr lang="zh-CN" altLang="zh-CN" sz="1600" dirty="0" smtClean="0"/>
              <a:t>）利用事件的关系及概率的加法公式、乘法公式、条件概率公式、全概率公式等计算事件的概率。</a:t>
            </a:r>
          </a:p>
          <a:p>
            <a:r>
              <a:rPr lang="zh-CN" altLang="zh-CN" sz="1600" dirty="0" smtClean="0"/>
              <a:t>（</a:t>
            </a:r>
            <a:r>
              <a:rPr lang="en-US" altLang="zh-CN" sz="1600" dirty="0" smtClean="0"/>
              <a:t>3</a:t>
            </a:r>
            <a:r>
              <a:rPr lang="zh-CN" altLang="zh-CN" sz="1600" dirty="0" smtClean="0"/>
              <a:t>）利用贝叶斯公式修正事件的概率。</a:t>
            </a:r>
            <a:endParaRPr lang="zh-CN" altLang="zh-CN" sz="16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A1A07DF7-594A-401F-9F96-1F7C08DC8E3F}" type="slidenum">
              <a:rPr lang="en-US" altLang="zh-CN" sz="800">
                <a:solidFill>
                  <a:schemeClr val="bg1"/>
                </a:solidFill>
              </a:rPr>
              <a:pPr algn="r"/>
              <a:t>48</a:t>
            </a:fld>
            <a:r>
              <a:rPr lang="en-US" altLang="zh-CN" sz="800">
                <a:solidFill>
                  <a:schemeClr val="bg1"/>
                </a:solidFill>
              </a:rPr>
              <a:t> ]</a:t>
            </a:r>
          </a:p>
        </p:txBody>
      </p:sp>
      <p:sp>
        <p:nvSpPr>
          <p:cNvPr id="23555" name="Text Box 14"/>
          <p:cNvSpPr txBox="1">
            <a:spLocks noChangeArrowheads="1"/>
          </p:cNvSpPr>
          <p:nvPr/>
        </p:nvSpPr>
        <p:spPr bwMode="auto">
          <a:xfrm>
            <a:off x="395288" y="811213"/>
            <a:ext cx="8353425" cy="457200"/>
          </a:xfrm>
          <a:prstGeom prst="rect">
            <a:avLst/>
          </a:prstGeom>
          <a:noFill/>
          <a:ln w="9525" algn="ctr">
            <a:noFill/>
            <a:miter lim="800000"/>
            <a:headEnd/>
            <a:tailEnd/>
          </a:ln>
        </p:spPr>
        <p:txBody>
          <a:bodyPr>
            <a:spAutoFit/>
          </a:bodyPr>
          <a:lstStyle/>
          <a:p>
            <a:pPr algn="ctr"/>
            <a:r>
              <a:rPr lang="zh-CN" altLang="en-US">
                <a:latin typeface="楷体_GB2312" pitchFamily="49" charset="-122"/>
                <a:ea typeface="楷体_GB2312" pitchFamily="49" charset="-122"/>
              </a:rPr>
              <a:t>本章小结</a:t>
            </a:r>
          </a:p>
        </p:txBody>
      </p:sp>
      <p:sp>
        <p:nvSpPr>
          <p:cNvPr id="23556" name="Text Box 20"/>
          <p:cNvSpPr txBox="1">
            <a:spLocks noChangeArrowheads="1"/>
          </p:cNvSpPr>
          <p:nvPr/>
        </p:nvSpPr>
        <p:spPr bwMode="auto">
          <a:xfrm>
            <a:off x="250825" y="1268413"/>
            <a:ext cx="8569325" cy="457200"/>
          </a:xfrm>
          <a:prstGeom prst="rect">
            <a:avLst/>
          </a:prstGeom>
          <a:noFill/>
          <a:ln w="9525" algn="ctr">
            <a:noFill/>
            <a:miter lim="800000"/>
            <a:headEnd/>
            <a:tailEnd/>
          </a:ln>
        </p:spPr>
        <p:txBody>
          <a:bodyPr>
            <a:spAutoFit/>
          </a:bodyPr>
          <a:lstStyle/>
          <a:p>
            <a:pPr algn="ctr"/>
            <a:r>
              <a:rPr lang="en-US" altLang="zh-CN" b="1" i="1">
                <a:solidFill>
                  <a:srgbClr val="008000"/>
                </a:solidFill>
                <a:ea typeface="楷体_GB2312" pitchFamily="49" charset="-122"/>
              </a:rPr>
              <a:t>Summary</a:t>
            </a:r>
            <a:endParaRPr lang="en-US" altLang="zh-CN" b="1" i="1">
              <a:solidFill>
                <a:srgbClr val="008000"/>
              </a:solidFill>
            </a:endParaRPr>
          </a:p>
        </p:txBody>
      </p:sp>
      <p:sp>
        <p:nvSpPr>
          <p:cNvPr id="23557" name="TextBox 19"/>
          <p:cNvSpPr txBox="1">
            <a:spLocks noChangeArrowheads="1"/>
          </p:cNvSpPr>
          <p:nvPr/>
        </p:nvSpPr>
        <p:spPr bwMode="auto">
          <a:xfrm>
            <a:off x="611188" y="2165350"/>
            <a:ext cx="7200900" cy="2677656"/>
          </a:xfrm>
          <a:prstGeom prst="rect">
            <a:avLst/>
          </a:prstGeom>
          <a:noFill/>
          <a:ln w="9525">
            <a:noFill/>
            <a:miter lim="800000"/>
            <a:headEnd/>
            <a:tailEnd/>
          </a:ln>
        </p:spPr>
        <p:txBody>
          <a:bodyPr>
            <a:spAutoFit/>
          </a:bodyPr>
          <a:lstStyle/>
          <a:p>
            <a:r>
              <a:rPr lang="zh-CN" altLang="zh-CN" sz="1600" dirty="0" smtClean="0"/>
              <a:t>其次，为了定量研究随机试验与随机事件，引入了随机变量及分布函数的概念。随机变量可以量化试验结果，而任意一个分布函数值都对应于一个事件的概率。根据分布函数是否连续，随机变量可以分成两大类：离散型随机变量和连续型随机变量。对于离散型随机变量，介绍了概率分布的定义并给出了离散型随机变量的常用分布，如</a:t>
            </a:r>
            <a:r>
              <a:rPr lang="en-US" altLang="zh-CN" sz="1600" dirty="0" smtClean="0"/>
              <a:t>0-1</a:t>
            </a:r>
            <a:r>
              <a:rPr lang="zh-CN" altLang="zh-CN" sz="1600" dirty="0" smtClean="0"/>
              <a:t>分布、二项分布、泊松分布、超几何分布等。对于连续型随机变量，介绍了概率密度函数的定义并给出了连续型随机变量的常用分布，如均匀分布、指数分布、正态分布以及在数理统计中有重要意义的三种分布：</a:t>
            </a:r>
            <a:r>
              <a:rPr lang="en-US" altLang="zh-CN" sz="1600" dirty="0" smtClean="0"/>
              <a:t> </a:t>
            </a:r>
            <a:r>
              <a:rPr lang="zh-CN" altLang="zh-CN" sz="1600" dirty="0" smtClean="0"/>
              <a:t>分布、</a:t>
            </a:r>
            <a:r>
              <a:rPr lang="en-US" altLang="zh-CN" sz="1600" dirty="0" smtClean="0"/>
              <a:t>t</a:t>
            </a:r>
            <a:r>
              <a:rPr lang="zh-CN" altLang="zh-CN" sz="1600" dirty="0" smtClean="0"/>
              <a:t>分布、</a:t>
            </a:r>
            <a:r>
              <a:rPr lang="en-US" altLang="zh-CN" sz="1600" dirty="0" smtClean="0"/>
              <a:t>F</a:t>
            </a:r>
            <a:r>
              <a:rPr lang="zh-CN" altLang="zh-CN" sz="1600" dirty="0" smtClean="0"/>
              <a:t>分布。</a:t>
            </a:r>
          </a:p>
          <a:p>
            <a:r>
              <a:rPr lang="zh-CN" altLang="zh-CN" sz="1600" dirty="0" smtClean="0"/>
              <a:t>最后，介绍了随机变量的两个数字特征：期望与方差，并给出了常用分布的期望值和方差。</a:t>
            </a:r>
            <a:endParaRPr lang="zh-CN" altLang="zh-CN"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5</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5.1 </a:t>
            </a:r>
            <a:r>
              <a:rPr lang="zh-CN" altLang="en-US" dirty="0" smtClean="0">
                <a:latin typeface="楷体_GB2312" pitchFamily="49" charset="-122"/>
                <a:ea typeface="楷体_GB2312" pitchFamily="49" charset="-122"/>
              </a:rPr>
              <a:t>事件与概率</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Event and 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769441"/>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5.1.2 </a:t>
            </a:r>
            <a:r>
              <a:rPr lang="zh-CN" altLang="zh-CN" dirty="0" smtClean="0"/>
              <a:t>试验结果（样本点）的概率</a:t>
            </a:r>
            <a:r>
              <a:rPr lang="zh-CN" altLang="en-US" dirty="0" smtClean="0"/>
              <a:t>：</a:t>
            </a:r>
            <a:r>
              <a:rPr lang="zh-CN" altLang="zh-CN" sz="2000" b="1" dirty="0" smtClean="0"/>
              <a:t>常用的概率定义方法有三种，即古典方法、频率方法和主观方法</a:t>
            </a:r>
            <a:r>
              <a:rPr lang="zh-CN" altLang="zh-CN" sz="2000" dirty="0" smtClean="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821070"/>
            <a:ext cx="8642350" cy="1846659"/>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2.</a:t>
            </a:r>
            <a:r>
              <a:rPr lang="zh-CN" altLang="zh-CN" dirty="0" smtClean="0">
                <a:effectLst>
                  <a:outerShdw blurRad="38100" dist="38100" dir="2700000" algn="tl">
                    <a:srgbClr val="000000">
                      <a:alpha val="43137"/>
                    </a:srgbClr>
                  </a:outerShdw>
                </a:effectLst>
                <a:ea typeface="楷体_GB2312"/>
              </a:rPr>
              <a:t>频率方法</a:t>
            </a:r>
            <a:r>
              <a:rPr lang="en-US" altLang="zh-CN" sz="2000" dirty="0" smtClean="0"/>
              <a:t>(Relative Frequency Method)</a:t>
            </a:r>
            <a:endParaRPr lang="zh-CN" altLang="zh-CN" sz="2000" dirty="0" smtClean="0"/>
          </a:p>
          <a:p>
            <a:r>
              <a:rPr lang="en-US" altLang="zh-CN" sz="2000" dirty="0" smtClean="0">
                <a:ea typeface="楷体_GB2312"/>
              </a:rPr>
              <a:t>        </a:t>
            </a:r>
            <a:r>
              <a:rPr lang="zh-CN" altLang="zh-CN" sz="2000" dirty="0" smtClean="0">
                <a:ea typeface="楷体_GB2312"/>
              </a:rPr>
              <a:t>在古典方法中，我们假设试验结果只有有限个，即全部的试验结果可以列举出来；并且，每个结果的出现具有等可能性。在许多实际问题中，要将全部结果列举出来往往是不可能的，同时试验结果等可能性的假定也很难成立。此时，人们只有利用频数数据来估计概率，这就是定义概率的频率方法。</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6</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5.1 </a:t>
            </a:r>
            <a:r>
              <a:rPr lang="zh-CN" altLang="en-US" dirty="0" smtClean="0">
                <a:latin typeface="楷体_GB2312" pitchFamily="49" charset="-122"/>
                <a:ea typeface="楷体_GB2312" pitchFamily="49" charset="-122"/>
              </a:rPr>
              <a:t>事件与概率</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Event and 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769441"/>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5.1.2 </a:t>
            </a:r>
            <a:r>
              <a:rPr lang="zh-CN" altLang="zh-CN" dirty="0" smtClean="0"/>
              <a:t>试验结果（样本点）的概率</a:t>
            </a:r>
            <a:r>
              <a:rPr lang="zh-CN" altLang="en-US" dirty="0" smtClean="0"/>
              <a:t>：</a:t>
            </a:r>
            <a:r>
              <a:rPr lang="zh-CN" altLang="zh-CN" sz="2000" b="1" dirty="0" smtClean="0"/>
              <a:t>常用的概率定义方法有三种，即古典方法、频率方法和主观方法</a:t>
            </a:r>
            <a:r>
              <a:rPr lang="zh-CN" altLang="zh-CN" sz="2000" dirty="0" smtClean="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821070"/>
            <a:ext cx="8642350" cy="3231654"/>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3.</a:t>
            </a:r>
            <a:r>
              <a:rPr lang="zh-CN" altLang="zh-CN" dirty="0" smtClean="0">
                <a:effectLst>
                  <a:outerShdw blurRad="38100" dist="38100" dir="2700000" algn="tl">
                    <a:srgbClr val="000000">
                      <a:alpha val="43137"/>
                    </a:srgbClr>
                  </a:outerShdw>
                </a:effectLst>
                <a:ea typeface="楷体_GB2312"/>
              </a:rPr>
              <a:t>主观方法</a:t>
            </a:r>
            <a:r>
              <a:rPr lang="en-US" altLang="zh-CN" sz="2000" dirty="0" smtClean="0"/>
              <a:t>(Subjective Method)</a:t>
            </a:r>
            <a:endParaRPr lang="zh-CN" altLang="zh-CN" sz="2000" dirty="0" smtClean="0"/>
          </a:p>
          <a:p>
            <a:r>
              <a:rPr lang="en-US" altLang="zh-CN" sz="2000" dirty="0" smtClean="0"/>
              <a:t>        </a:t>
            </a:r>
            <a:r>
              <a:rPr lang="zh-CN" altLang="zh-CN" sz="2000" dirty="0" smtClean="0"/>
              <a:t>不论是古典方法还是频率方法都是在大量重复试验的基础上确定概率的。然而许多现象，尤其是许多经济现象都是不能重复或不能大量重复的，在这种情况下要对即将发生的某个结果的可能性进行估计，就需要用到主观方法。</a:t>
            </a:r>
          </a:p>
          <a:p>
            <a:r>
              <a:rPr lang="en-US" altLang="zh-CN" sz="2000" dirty="0" smtClean="0"/>
              <a:t>        </a:t>
            </a:r>
            <a:r>
              <a:rPr lang="zh-CN" altLang="zh-CN" sz="2000" dirty="0" smtClean="0"/>
              <a:t>所谓主观方法就是根据个人的经验，人为确定某个试验结果出现的可能性。按照主观方法给出的概率称为主观概率。例如，中央气象台发布的天气预报：明日的降水概率为</a:t>
            </a:r>
            <a:r>
              <a:rPr lang="en-US" altLang="zh-CN" sz="2000" dirty="0" smtClean="0"/>
              <a:t>80</a:t>
            </a:r>
            <a:r>
              <a:rPr lang="zh-CN" altLang="zh-CN" sz="2000" dirty="0" smtClean="0"/>
              <a:t>％，这里的概率就不能做出频率的解释，而是主观概率。主观概率因人而异，对同一个结果，不同的人可能给出不同的概率；但这并不是说主观概率可以随意指定，它应该以理智的决策者的经验为依据。</a:t>
            </a:r>
            <a:endParaRPr lang="zh-CN" altLang="zh-CN"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7</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5.1 </a:t>
            </a:r>
            <a:r>
              <a:rPr lang="zh-CN" altLang="en-US" dirty="0" smtClean="0">
                <a:latin typeface="楷体_GB2312" pitchFamily="49" charset="-122"/>
                <a:ea typeface="楷体_GB2312" pitchFamily="49" charset="-122"/>
              </a:rPr>
              <a:t>事件与概率</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Event and 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5.1.3 </a:t>
            </a:r>
            <a:r>
              <a:rPr lang="zh-CN" altLang="zh-CN" dirty="0" smtClean="0"/>
              <a:t>事件与事件的概率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821070"/>
            <a:ext cx="8642350" cy="2246769"/>
          </a:xfrm>
          <a:prstGeom prst="rect">
            <a:avLst/>
          </a:prstGeom>
          <a:noFill/>
          <a:ln w="9525" algn="ctr">
            <a:noFill/>
            <a:miter lim="800000"/>
            <a:headEnd/>
            <a:tailEnd/>
          </a:ln>
          <a:effectLst/>
        </p:spPr>
        <p:txBody>
          <a:bodyPr>
            <a:spAutoFit/>
          </a:bodyPr>
          <a:lstStyle/>
          <a:p>
            <a:r>
              <a:rPr lang="en-US" altLang="zh-CN" sz="2000" dirty="0" smtClean="0"/>
              <a:t>        </a:t>
            </a:r>
            <a:r>
              <a:rPr lang="zh-CN" altLang="zh-CN" sz="2000" dirty="0" smtClean="0"/>
              <a:t>事件</a:t>
            </a:r>
            <a:r>
              <a:rPr lang="en-US" altLang="zh-CN" sz="2000" dirty="0" smtClean="0"/>
              <a:t>(Event)</a:t>
            </a:r>
            <a:r>
              <a:rPr lang="zh-CN" altLang="zh-CN" sz="2000" dirty="0" smtClean="0"/>
              <a:t>是样本点的集合，一般用大写字母</a:t>
            </a:r>
            <a:r>
              <a:rPr lang="en-US" altLang="zh-CN" sz="2000" i="1" dirty="0" smtClean="0"/>
              <a:t>A, B, C</a:t>
            </a:r>
            <a:r>
              <a:rPr lang="zh-CN" altLang="zh-CN" sz="2000" dirty="0" smtClean="0"/>
              <a:t>…表示。</a:t>
            </a:r>
          </a:p>
          <a:p>
            <a:r>
              <a:rPr lang="en-US" altLang="zh-CN" sz="2000" dirty="0" smtClean="0"/>
              <a:t>        </a:t>
            </a:r>
            <a:r>
              <a:rPr lang="zh-CN" altLang="zh-CN" sz="2000" dirty="0" smtClean="0"/>
              <a:t>由一个样本点构成的事件称为基本事件；在每一次试验中必然发生的事件称为必然事件，它包含全部的样本点，因此，用表示样本空间的符号</a:t>
            </a:r>
            <a:r>
              <a:rPr lang="en-US" altLang="zh-CN" sz="2000" i="1" dirty="0" smtClean="0"/>
              <a:t>S</a:t>
            </a:r>
            <a:r>
              <a:rPr lang="zh-CN" altLang="zh-CN" sz="2000" dirty="0" smtClean="0"/>
              <a:t>表示；在每一次试验中必然不会发生的事件称为不可能事件，它不包含任何样本点，因此，用表示空集的符号</a:t>
            </a:r>
            <a:r>
              <a:rPr lang="en-US" altLang="zh-CN" sz="2000" dirty="0" smtClean="0"/>
              <a:t> </a:t>
            </a:r>
            <a:r>
              <a:rPr lang="zh-CN" altLang="zh-CN" sz="2000" dirty="0" smtClean="0"/>
              <a:t>表示。</a:t>
            </a:r>
          </a:p>
          <a:p>
            <a:r>
              <a:rPr lang="en-US" altLang="zh-CN" sz="2000" dirty="0" smtClean="0"/>
              <a:t>        </a:t>
            </a:r>
            <a:r>
              <a:rPr lang="zh-CN" altLang="zh-CN" sz="2000" dirty="0" smtClean="0"/>
              <a:t>一个事件的概率就是它所包含的全部样本点的概率之和。</a:t>
            </a:r>
            <a:endParaRPr lang="zh-CN" altLang="zh-CN"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8</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5.2 </a:t>
            </a:r>
            <a:r>
              <a:rPr lang="zh-CN" altLang="zh-CN" dirty="0" smtClean="0"/>
              <a:t>概率的基本性质</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2 Basic </a:t>
            </a:r>
            <a:r>
              <a:rPr lang="en-US" altLang="zh-CN" b="1" i="1" dirty="0" smtClean="0">
                <a:solidFill>
                  <a:srgbClr val="008000"/>
                </a:solidFill>
                <a:latin typeface="楷体_GB2312" pitchFamily="49" charset="-122"/>
                <a:ea typeface="楷体_GB2312" pitchFamily="49" charset="-122"/>
              </a:rPr>
              <a:t>Properties </a:t>
            </a:r>
            <a:r>
              <a:rPr lang="en-US" altLang="zh-CN" b="1" i="1" dirty="0" smtClean="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5.2.1 </a:t>
            </a:r>
            <a:r>
              <a:rPr lang="zh-CN" altLang="zh-CN" dirty="0" smtClean="0"/>
              <a:t>事件的关系与运算</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693319"/>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1.</a:t>
            </a:r>
            <a:r>
              <a:rPr lang="zh-CN" altLang="zh-CN" dirty="0" smtClean="0">
                <a:effectLst>
                  <a:outerShdw blurRad="38100" dist="38100" dir="2700000" algn="tl">
                    <a:srgbClr val="000000">
                      <a:alpha val="43137"/>
                    </a:srgbClr>
                  </a:outerShdw>
                </a:effectLst>
                <a:ea typeface="楷体_GB2312"/>
              </a:rPr>
              <a:t>和事件</a:t>
            </a:r>
          </a:p>
          <a:p>
            <a:r>
              <a:rPr lang="en-US" altLang="zh-CN" sz="2000" dirty="0" smtClean="0"/>
              <a:t>        </a:t>
            </a:r>
            <a:r>
              <a:rPr lang="zh-CN" altLang="zh-CN" sz="2000" dirty="0" smtClean="0"/>
              <a:t>给定两个事件</a:t>
            </a:r>
            <a:r>
              <a:rPr lang="en-US" altLang="zh-CN" sz="2000" i="1" dirty="0" smtClean="0"/>
              <a:t>A</a:t>
            </a:r>
            <a:r>
              <a:rPr lang="zh-CN" altLang="zh-CN" sz="2000" dirty="0" smtClean="0"/>
              <a:t>与</a:t>
            </a:r>
            <a:r>
              <a:rPr lang="en-US" altLang="zh-CN" sz="2000" i="1" dirty="0" smtClean="0"/>
              <a:t>B</a:t>
            </a:r>
            <a:r>
              <a:rPr lang="zh-CN" altLang="zh-CN" sz="2000" dirty="0" smtClean="0"/>
              <a:t>，由属于</a:t>
            </a:r>
            <a:r>
              <a:rPr lang="en-US" altLang="zh-CN" sz="2000" i="1" dirty="0" smtClean="0"/>
              <a:t>A</a:t>
            </a:r>
            <a:r>
              <a:rPr lang="zh-CN" altLang="zh-CN" sz="2000" dirty="0" smtClean="0"/>
              <a:t>或者属于</a:t>
            </a:r>
            <a:r>
              <a:rPr lang="en-US" altLang="zh-CN" sz="2000" i="1" dirty="0" smtClean="0"/>
              <a:t>B</a:t>
            </a:r>
            <a:r>
              <a:rPr lang="zh-CN" altLang="zh-CN" sz="2000" dirty="0" smtClean="0"/>
              <a:t>的所有样本点构成的集合称为事件</a:t>
            </a:r>
            <a:r>
              <a:rPr lang="en-US" altLang="zh-CN" sz="2000" i="1" dirty="0" smtClean="0"/>
              <a:t>A</a:t>
            </a:r>
            <a:r>
              <a:rPr lang="zh-CN" altLang="zh-CN" sz="2000" dirty="0" smtClean="0"/>
              <a:t>与</a:t>
            </a:r>
            <a:r>
              <a:rPr lang="en-US" altLang="zh-CN" sz="2000" i="1" dirty="0" smtClean="0"/>
              <a:t>B</a:t>
            </a:r>
            <a:r>
              <a:rPr lang="zh-CN" altLang="zh-CN" sz="2000" dirty="0" smtClean="0"/>
              <a:t>的和</a:t>
            </a:r>
            <a:r>
              <a:rPr lang="en-US" altLang="zh-CN" sz="2000" dirty="0" smtClean="0"/>
              <a:t>(Union of events </a:t>
            </a:r>
            <a:r>
              <a:rPr lang="en-US" altLang="zh-CN" sz="2000" i="1" dirty="0" smtClean="0"/>
              <a:t>A </a:t>
            </a:r>
            <a:r>
              <a:rPr lang="en-US" altLang="zh-CN" sz="2000" dirty="0" smtClean="0"/>
              <a:t>and </a:t>
            </a:r>
            <a:r>
              <a:rPr lang="en-US" altLang="zh-CN" sz="2000" i="1" dirty="0" smtClean="0"/>
              <a:t>B</a:t>
            </a:r>
            <a:r>
              <a:rPr lang="en-US" altLang="zh-CN" sz="2000" dirty="0" smtClean="0"/>
              <a:t>)</a:t>
            </a:r>
            <a:r>
              <a:rPr lang="zh-CN" altLang="zh-CN" sz="2000" dirty="0" smtClean="0"/>
              <a:t>，记作</a:t>
            </a:r>
            <a:r>
              <a:rPr lang="en-US" altLang="zh-CN" sz="2000" i="1" dirty="0" smtClean="0"/>
              <a:t>A</a:t>
            </a:r>
            <a:r>
              <a:rPr lang="en-US" altLang="zh-CN" sz="2000" dirty="0" smtClean="0"/>
              <a:t>+</a:t>
            </a:r>
            <a:r>
              <a:rPr lang="en-US" altLang="zh-CN" sz="2000" i="1" dirty="0" smtClean="0"/>
              <a:t>B</a:t>
            </a:r>
            <a:r>
              <a:rPr lang="zh-CN" altLang="zh-CN" sz="2000" dirty="0" smtClean="0"/>
              <a:t>。其直观形象如图</a:t>
            </a:r>
            <a:r>
              <a:rPr lang="en-US" altLang="zh-CN" sz="2000" dirty="0" smtClean="0"/>
              <a:t>5</a:t>
            </a:r>
            <a:r>
              <a:rPr lang="zh-CN" altLang="zh-CN" sz="2000" dirty="0" smtClean="0"/>
              <a:t>－</a:t>
            </a:r>
            <a:r>
              <a:rPr lang="en-US" altLang="zh-CN" sz="2000" dirty="0" smtClean="0"/>
              <a:t>1</a:t>
            </a:r>
            <a:r>
              <a:rPr lang="zh-CN" altLang="zh-CN" sz="2000" dirty="0" smtClean="0"/>
              <a:t>所示：</a:t>
            </a:r>
          </a:p>
          <a:p>
            <a:endParaRPr lang="en-US" altLang="zh-CN" sz="2000" dirty="0" smtClean="0"/>
          </a:p>
          <a:p>
            <a:endParaRPr lang="en-US" altLang="zh-CN" sz="2000" dirty="0" smtClean="0"/>
          </a:p>
          <a:p>
            <a:pPr algn="ctr"/>
            <a:r>
              <a:rPr lang="zh-CN" altLang="zh-CN" sz="2000" dirty="0" smtClean="0"/>
              <a:t/>
            </a:r>
            <a:br>
              <a:rPr lang="zh-CN" altLang="zh-CN" sz="2000" dirty="0" smtClean="0"/>
            </a:br>
            <a:r>
              <a:rPr lang="zh-CN" altLang="zh-CN" sz="2000" dirty="0" smtClean="0"/>
              <a:t>图</a:t>
            </a:r>
            <a:r>
              <a:rPr lang="en-US" altLang="zh-CN" sz="2000" dirty="0" smtClean="0"/>
              <a:t>5</a:t>
            </a:r>
            <a:r>
              <a:rPr lang="zh-CN" altLang="zh-CN" sz="2000" dirty="0" smtClean="0"/>
              <a:t>－</a:t>
            </a:r>
            <a:r>
              <a:rPr lang="en-US" altLang="zh-CN" sz="2000" dirty="0" smtClean="0"/>
              <a:t>1 </a:t>
            </a:r>
            <a:r>
              <a:rPr lang="zh-CN" altLang="zh-CN" sz="2000" dirty="0" smtClean="0"/>
              <a:t>和事件</a:t>
            </a:r>
          </a:p>
          <a:p>
            <a:r>
              <a:rPr lang="en-US" altLang="zh-CN" sz="2000" dirty="0" smtClean="0"/>
              <a:t>        </a:t>
            </a:r>
            <a:r>
              <a:rPr lang="zh-CN" altLang="zh-CN" sz="2000" dirty="0" smtClean="0"/>
              <a:t>阴影部分为</a:t>
            </a:r>
            <a:r>
              <a:rPr lang="en-US" altLang="zh-CN" sz="2000" i="1" dirty="0" smtClean="0"/>
              <a:t>A</a:t>
            </a:r>
            <a:r>
              <a:rPr lang="zh-CN" altLang="zh-CN" sz="2000" dirty="0" smtClean="0"/>
              <a:t>＋</a:t>
            </a:r>
            <a:r>
              <a:rPr lang="en-US" altLang="zh-CN" sz="2000" i="1" dirty="0" smtClean="0"/>
              <a:t>B</a:t>
            </a:r>
            <a:r>
              <a:rPr lang="zh-CN" altLang="zh-CN" sz="2000" dirty="0" smtClean="0"/>
              <a:t>。和事件</a:t>
            </a:r>
            <a:r>
              <a:rPr lang="en-US" altLang="zh-CN" sz="2000" i="1" dirty="0" smtClean="0"/>
              <a:t>A</a:t>
            </a:r>
            <a:r>
              <a:rPr lang="zh-CN" altLang="zh-CN" sz="2000" dirty="0" smtClean="0"/>
              <a:t>＋</a:t>
            </a:r>
            <a:r>
              <a:rPr lang="en-US" altLang="zh-CN" sz="2000" i="1" dirty="0" smtClean="0"/>
              <a:t>B</a:t>
            </a:r>
            <a:r>
              <a:rPr lang="zh-CN" altLang="zh-CN" sz="2000" dirty="0" smtClean="0"/>
              <a:t>的含义是事件</a:t>
            </a:r>
            <a:r>
              <a:rPr lang="en-US" altLang="zh-CN" sz="2000" i="1" dirty="0" smtClean="0"/>
              <a:t>A</a:t>
            </a:r>
            <a:r>
              <a:rPr lang="zh-CN" altLang="zh-CN" sz="2000" dirty="0" smtClean="0"/>
              <a:t>或</a:t>
            </a:r>
            <a:r>
              <a:rPr lang="en-US" altLang="zh-CN" sz="2000" i="1" dirty="0" smtClean="0"/>
              <a:t>B</a:t>
            </a:r>
            <a:r>
              <a:rPr lang="zh-CN" altLang="zh-CN" sz="2000" dirty="0" smtClean="0"/>
              <a:t>至少有一个发生。</a:t>
            </a:r>
            <a:endParaRPr lang="zh-CN" altLang="zh-CN" sz="2000" dirty="0"/>
          </a:p>
        </p:txBody>
      </p:sp>
      <p:pic>
        <p:nvPicPr>
          <p:cNvPr id="1026" name="Picture 2"/>
          <p:cNvPicPr>
            <a:picLocks noChangeAspect="1" noChangeArrowheads="1"/>
          </p:cNvPicPr>
          <p:nvPr/>
        </p:nvPicPr>
        <p:blipFill>
          <a:blip r:embed="rId2" cstate="print"/>
          <a:srcRect/>
          <a:stretch>
            <a:fillRect/>
          </a:stretch>
        </p:blipFill>
        <p:spPr bwMode="auto">
          <a:xfrm>
            <a:off x="2915770" y="3861060"/>
            <a:ext cx="3168440" cy="14213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9616EF0-9593-474D-8AF8-F070728C5CEE}" type="slidenum">
              <a:rPr lang="en-US" altLang="zh-CN" sz="800">
                <a:solidFill>
                  <a:schemeClr val="bg1"/>
                </a:solidFill>
              </a:rPr>
              <a:pPr algn="r"/>
              <a:t>9</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smtClean="0">
                <a:latin typeface="楷体_GB2312" pitchFamily="49" charset="-122"/>
                <a:ea typeface="楷体_GB2312" pitchFamily="49" charset="-122"/>
              </a:rPr>
              <a:t>5.2 </a:t>
            </a:r>
            <a:r>
              <a:rPr lang="zh-CN" altLang="zh-CN" dirty="0" smtClean="0"/>
              <a:t>概率的基本性质</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a:t>
            </a:r>
            <a:r>
              <a:rPr lang="en-US" altLang="zh-CN" b="1" i="1" dirty="0" smtClean="0">
                <a:solidFill>
                  <a:srgbClr val="008000"/>
                </a:solidFill>
                <a:latin typeface="楷体_GB2312" pitchFamily="49" charset="-122"/>
                <a:ea typeface="楷体_GB2312" pitchFamily="49" charset="-122"/>
              </a:rPr>
              <a:t>2 Basic </a:t>
            </a:r>
            <a:r>
              <a:rPr lang="en-US" altLang="zh-CN" b="1" i="1" dirty="0" smtClean="0">
                <a:solidFill>
                  <a:srgbClr val="008000"/>
                </a:solidFill>
                <a:latin typeface="楷体_GB2312" pitchFamily="49" charset="-122"/>
                <a:ea typeface="楷体_GB2312" pitchFamily="49" charset="-122"/>
              </a:rPr>
              <a:t>Properties </a:t>
            </a:r>
            <a:r>
              <a:rPr lang="en-US" altLang="zh-CN" b="1" i="1" dirty="0" smtClean="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Probability</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t>5.2.1 </a:t>
            </a:r>
            <a:r>
              <a:rPr lang="zh-CN" altLang="zh-CN" dirty="0" smtClean="0"/>
              <a:t>事件的关系与运算</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410" y="2564880"/>
            <a:ext cx="8642350" cy="3631763"/>
          </a:xfrm>
          <a:prstGeom prst="rect">
            <a:avLst/>
          </a:prstGeom>
          <a:noFill/>
          <a:ln w="9525" algn="ctr">
            <a:noFill/>
            <a:miter lim="800000"/>
            <a:headEnd/>
            <a:tailEnd/>
          </a:ln>
          <a:effectLst/>
        </p:spPr>
        <p:txBody>
          <a:bodyPr>
            <a:spAutoFit/>
          </a:bodyPr>
          <a:lstStyle/>
          <a:p>
            <a:r>
              <a:rPr lang="en-US" altLang="zh-CN" dirty="0" smtClean="0">
                <a:effectLst>
                  <a:outerShdw blurRad="38100" dist="38100" dir="2700000" algn="tl">
                    <a:srgbClr val="000000">
                      <a:alpha val="43137"/>
                    </a:srgbClr>
                  </a:outerShdw>
                </a:effectLst>
                <a:ea typeface="楷体_GB2312"/>
              </a:rPr>
              <a:t>2.</a:t>
            </a:r>
            <a:r>
              <a:rPr lang="zh-CN" altLang="zh-CN" dirty="0" smtClean="0">
                <a:effectLst>
                  <a:outerShdw blurRad="38100" dist="38100" dir="2700000" algn="tl">
                    <a:srgbClr val="000000">
                      <a:alpha val="43137"/>
                    </a:srgbClr>
                  </a:outerShdw>
                </a:effectLst>
                <a:ea typeface="楷体_GB2312"/>
              </a:rPr>
              <a:t>积事件</a:t>
            </a:r>
          </a:p>
          <a:p>
            <a:r>
              <a:rPr lang="en-US" altLang="zh-CN" sz="2000" dirty="0" smtClean="0"/>
              <a:t>         </a:t>
            </a:r>
            <a:r>
              <a:rPr lang="zh-CN" altLang="zh-CN" sz="2000" dirty="0" smtClean="0"/>
              <a:t>给定两个事件</a:t>
            </a:r>
            <a:r>
              <a:rPr lang="en-US" altLang="zh-CN" sz="2000" i="1" dirty="0" smtClean="0"/>
              <a:t>A</a:t>
            </a:r>
            <a:r>
              <a:rPr lang="zh-CN" altLang="zh-CN" sz="2000" dirty="0" smtClean="0"/>
              <a:t>与</a:t>
            </a:r>
            <a:r>
              <a:rPr lang="en-US" altLang="zh-CN" sz="2000" i="1" dirty="0" smtClean="0"/>
              <a:t>B</a:t>
            </a:r>
            <a:r>
              <a:rPr lang="zh-CN" altLang="zh-CN" sz="2000" dirty="0" smtClean="0"/>
              <a:t>，由既属于</a:t>
            </a:r>
            <a:r>
              <a:rPr lang="en-US" altLang="zh-CN" sz="2000" i="1" dirty="0" smtClean="0"/>
              <a:t>A</a:t>
            </a:r>
            <a:r>
              <a:rPr lang="zh-CN" altLang="zh-CN" sz="2000" dirty="0" smtClean="0"/>
              <a:t>又属于</a:t>
            </a:r>
            <a:r>
              <a:rPr lang="en-US" altLang="zh-CN" sz="2000" i="1" dirty="0" smtClean="0"/>
              <a:t>B</a:t>
            </a:r>
            <a:r>
              <a:rPr lang="zh-CN" altLang="zh-CN" sz="2000" dirty="0" smtClean="0"/>
              <a:t>的样本点构成的集合称为事件</a:t>
            </a:r>
            <a:r>
              <a:rPr lang="en-US" altLang="zh-CN" sz="2000" i="1" dirty="0" smtClean="0"/>
              <a:t>A</a:t>
            </a:r>
            <a:r>
              <a:rPr lang="zh-CN" altLang="zh-CN" sz="2000" dirty="0" smtClean="0"/>
              <a:t>与</a:t>
            </a:r>
            <a:r>
              <a:rPr lang="en-US" altLang="zh-CN" sz="2000" i="1" dirty="0" smtClean="0"/>
              <a:t>B</a:t>
            </a:r>
            <a:r>
              <a:rPr lang="zh-CN" altLang="zh-CN" sz="2000" dirty="0" smtClean="0"/>
              <a:t>的积</a:t>
            </a:r>
            <a:r>
              <a:rPr lang="en-US" altLang="zh-CN" sz="2000" dirty="0" smtClean="0"/>
              <a:t>(Intersection of events </a:t>
            </a:r>
            <a:r>
              <a:rPr lang="en-US" altLang="zh-CN" sz="2000" i="1" dirty="0" smtClean="0"/>
              <a:t>A </a:t>
            </a:r>
            <a:r>
              <a:rPr lang="en-US" altLang="zh-CN" sz="2000" dirty="0" smtClean="0"/>
              <a:t>and </a:t>
            </a:r>
            <a:r>
              <a:rPr lang="en-US" altLang="zh-CN" sz="2000" i="1" dirty="0" smtClean="0"/>
              <a:t>B</a:t>
            </a:r>
            <a:r>
              <a:rPr lang="en-US" altLang="zh-CN" sz="2000" dirty="0" smtClean="0"/>
              <a:t>)</a:t>
            </a:r>
            <a:r>
              <a:rPr lang="zh-CN" altLang="zh-CN" sz="2000" dirty="0" smtClean="0"/>
              <a:t>，记作</a:t>
            </a:r>
            <a:r>
              <a:rPr lang="en-US" altLang="zh-CN" sz="2000" i="1" dirty="0" smtClean="0"/>
              <a:t>AB</a:t>
            </a:r>
            <a:r>
              <a:rPr lang="zh-CN" altLang="zh-CN" sz="2000" dirty="0" smtClean="0"/>
              <a:t>。其直观形象如图</a:t>
            </a:r>
            <a:r>
              <a:rPr lang="en-US" altLang="zh-CN" sz="2000" dirty="0" smtClean="0"/>
              <a:t>5</a:t>
            </a:r>
            <a:r>
              <a:rPr lang="zh-CN" altLang="zh-CN" sz="2000" dirty="0" smtClean="0"/>
              <a:t>－</a:t>
            </a:r>
            <a:r>
              <a:rPr lang="en-US" altLang="zh-CN" sz="2000" dirty="0" smtClean="0"/>
              <a:t>2</a:t>
            </a:r>
            <a:r>
              <a:rPr lang="zh-CN" altLang="zh-CN" sz="2000" dirty="0" smtClean="0"/>
              <a:t>所示： </a:t>
            </a:r>
            <a:r>
              <a:rPr lang="en-US" altLang="zh-CN" dirty="0" smtClean="0"/>
              <a:t> </a:t>
            </a:r>
            <a:endParaRPr lang="zh-CN" altLang="zh-CN" dirty="0" smtClean="0"/>
          </a:p>
          <a:p>
            <a:r>
              <a:rPr lang="en-US" altLang="zh-CN" dirty="0" smtClean="0"/>
              <a:t> </a:t>
            </a:r>
            <a:endParaRPr lang="zh-CN" altLang="zh-CN" dirty="0" smtClean="0"/>
          </a:p>
          <a:p>
            <a:r>
              <a:rPr lang="en-US" altLang="zh-CN" dirty="0" smtClean="0"/>
              <a:t> </a:t>
            </a:r>
            <a:endParaRPr lang="zh-CN" altLang="zh-CN" dirty="0" smtClean="0"/>
          </a:p>
          <a:p>
            <a:pPr algn="ctr"/>
            <a:r>
              <a:rPr lang="zh-CN" altLang="zh-CN" sz="2000" dirty="0" smtClean="0"/>
              <a:t>图</a:t>
            </a:r>
            <a:r>
              <a:rPr lang="en-US" altLang="zh-CN" sz="2000" dirty="0" smtClean="0"/>
              <a:t>5</a:t>
            </a:r>
            <a:r>
              <a:rPr lang="zh-CN" altLang="zh-CN" sz="2000" dirty="0" smtClean="0"/>
              <a:t>－</a:t>
            </a:r>
            <a:r>
              <a:rPr lang="en-US" altLang="zh-CN" sz="2000" dirty="0" smtClean="0"/>
              <a:t>2 </a:t>
            </a:r>
            <a:r>
              <a:rPr lang="zh-CN" altLang="zh-CN" sz="2000" dirty="0" smtClean="0"/>
              <a:t>积事件</a:t>
            </a:r>
          </a:p>
          <a:p>
            <a:r>
              <a:rPr lang="en-US" altLang="zh-CN" sz="2000" dirty="0" smtClean="0"/>
              <a:t>         </a:t>
            </a:r>
            <a:r>
              <a:rPr lang="zh-CN" altLang="zh-CN" sz="2000" dirty="0" smtClean="0"/>
              <a:t>阴影部分为</a:t>
            </a:r>
            <a:r>
              <a:rPr lang="en-US" altLang="zh-CN" sz="2000" i="1" dirty="0" smtClean="0"/>
              <a:t>AB</a:t>
            </a:r>
            <a:r>
              <a:rPr lang="zh-CN" altLang="zh-CN" sz="2000" dirty="0" smtClean="0"/>
              <a:t>。积事件</a:t>
            </a:r>
            <a:r>
              <a:rPr lang="en-US" altLang="zh-CN" sz="2000" i="1" dirty="0" smtClean="0"/>
              <a:t>AB</a:t>
            </a:r>
            <a:r>
              <a:rPr lang="zh-CN" altLang="zh-CN" sz="2000" dirty="0" smtClean="0"/>
              <a:t>的含义是事件</a:t>
            </a:r>
            <a:r>
              <a:rPr lang="en-US" altLang="zh-CN" sz="2000" i="1" dirty="0" smtClean="0"/>
              <a:t>A</a:t>
            </a:r>
            <a:r>
              <a:rPr lang="zh-CN" altLang="zh-CN" sz="2000" dirty="0" smtClean="0"/>
              <a:t>与</a:t>
            </a:r>
            <a:r>
              <a:rPr lang="en-US" altLang="zh-CN" sz="2000" i="1" dirty="0" smtClean="0"/>
              <a:t>B</a:t>
            </a:r>
            <a:r>
              <a:rPr lang="zh-CN" altLang="zh-CN" sz="2000" dirty="0" smtClean="0"/>
              <a:t>同时发生。</a:t>
            </a:r>
            <a:endParaRPr lang="zh-CN" altLang="zh-CN" sz="2000" dirty="0"/>
          </a:p>
        </p:txBody>
      </p:sp>
      <p:pic>
        <p:nvPicPr>
          <p:cNvPr id="2050" name="Picture 2"/>
          <p:cNvPicPr>
            <a:picLocks noChangeAspect="1" noChangeArrowheads="1"/>
          </p:cNvPicPr>
          <p:nvPr/>
        </p:nvPicPr>
        <p:blipFill>
          <a:blip r:embed="rId2" cstate="print"/>
          <a:srcRect/>
          <a:stretch>
            <a:fillRect/>
          </a:stretch>
        </p:blipFill>
        <p:spPr bwMode="auto">
          <a:xfrm>
            <a:off x="3059790" y="3861060"/>
            <a:ext cx="3096430" cy="144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3338</TotalTime>
  <Words>5347</Words>
  <Application>Microsoft Office PowerPoint</Application>
  <PresentationFormat>全屏显示(4:3)</PresentationFormat>
  <Paragraphs>429</Paragraphs>
  <Slides>48</Slides>
  <Notes>0</Notes>
  <HiddenSlides>0</HiddenSlides>
  <MMClips>0</MMClips>
  <ScaleCrop>false</ScaleCrop>
  <HeadingPairs>
    <vt:vector size="6" baseType="variant">
      <vt:variant>
        <vt:lpstr>主题</vt:lpstr>
      </vt:variant>
      <vt:variant>
        <vt:i4>1</vt:i4>
      </vt:variant>
      <vt:variant>
        <vt:lpstr>嵌入 OLE 服务器</vt:lpstr>
      </vt:variant>
      <vt:variant>
        <vt:i4>3</vt:i4>
      </vt:variant>
      <vt:variant>
        <vt:lpstr>幻灯片标题</vt:lpstr>
      </vt:variant>
      <vt:variant>
        <vt:i4>48</vt:i4>
      </vt:variant>
    </vt:vector>
  </HeadingPairs>
  <TitlesOfParts>
    <vt:vector size="52" baseType="lpstr">
      <vt:lpstr>默认设计模板</vt:lpstr>
      <vt:lpstr>公式</vt:lpstr>
      <vt:lpstr>Equation</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vector>
  </TitlesOfParts>
  <Company>IBM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Wang Baojun</dc:creator>
  <cp:lastModifiedBy>Administrator</cp:lastModifiedBy>
  <cp:revision>349</cp:revision>
  <dcterms:created xsi:type="dcterms:W3CDTF">2007-08-22T02:58:30Z</dcterms:created>
  <dcterms:modified xsi:type="dcterms:W3CDTF">2014-08-17T13:19:43Z</dcterms:modified>
</cp:coreProperties>
</file>